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5447" r:id="rId4"/>
  </p:sldMasterIdLst>
  <p:notesMasterIdLst>
    <p:notesMasterId r:id="rId25"/>
  </p:notesMasterIdLst>
  <p:handoutMasterIdLst>
    <p:handoutMasterId r:id="rId26"/>
  </p:handoutMasterIdLst>
  <p:sldIdLst>
    <p:sldId id="2147479540" r:id="rId5"/>
    <p:sldId id="2147483440" r:id="rId6"/>
    <p:sldId id="2147483452" r:id="rId7"/>
    <p:sldId id="2147483479" r:id="rId8"/>
    <p:sldId id="2147483483" r:id="rId9"/>
    <p:sldId id="2147483484" r:id="rId10"/>
    <p:sldId id="2147483487" r:id="rId11"/>
    <p:sldId id="2147483485" r:id="rId12"/>
    <p:sldId id="2147483457" r:id="rId13"/>
    <p:sldId id="2147483494" r:id="rId14"/>
    <p:sldId id="2147479103" r:id="rId15"/>
    <p:sldId id="2147483486" r:id="rId16"/>
    <p:sldId id="2147483464" r:id="rId17"/>
    <p:sldId id="2147483495" r:id="rId18"/>
    <p:sldId id="2147483469" r:id="rId19"/>
    <p:sldId id="2147483489" r:id="rId20"/>
    <p:sldId id="2147483490" r:id="rId21"/>
    <p:sldId id="2147483496" r:id="rId22"/>
    <p:sldId id="2147483473" r:id="rId23"/>
    <p:sldId id="2147479575"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BEBC51B-B88B-4AE4-8478-0F95EE84F165}">
          <p14:sldIdLst>
            <p14:sldId id="2147479540"/>
            <p14:sldId id="2147483440"/>
            <p14:sldId id="2147483452"/>
          </p14:sldIdLst>
        </p14:section>
        <p14:section name="Understand how pricing works" id="{67FC3C60-369B-4096-9D9C-C27F5F660C2B}">
          <p14:sldIdLst>
            <p14:sldId id="2147483479"/>
            <p14:sldId id="2147483483"/>
          </p14:sldIdLst>
        </p14:section>
        <p14:section name="Estimate project costs on Azure" id="{BB8698ED-C924-4538-B9CD-FC227FBB4835}">
          <p14:sldIdLst>
            <p14:sldId id="2147483484"/>
            <p14:sldId id="2147483487"/>
          </p14:sldIdLst>
        </p14:section>
        <p14:section name="Budget for specific Azure services" id="{6FB69290-D14D-44BA-9195-562DEB972BD7}">
          <p14:sldIdLst>
            <p14:sldId id="2147483485"/>
            <p14:sldId id="2147483457"/>
            <p14:sldId id="2147483494"/>
            <p14:sldId id="2147479103"/>
          </p14:sldIdLst>
        </p14:section>
        <p14:section name="Optimize spend" id="{2C75D44F-F9F7-404D-B579-363A25270A57}">
          <p14:sldIdLst>
            <p14:sldId id="2147483486"/>
            <p14:sldId id="2147483464"/>
            <p14:sldId id="2147483495"/>
          </p14:sldIdLst>
        </p14:section>
        <p14:section name="Customer example" id="{F8D36CB4-7356-4EC7-8388-7C938F8C0322}">
          <p14:sldIdLst>
            <p14:sldId id="2147483469"/>
            <p14:sldId id="2147483489"/>
            <p14:sldId id="2147483490"/>
            <p14:sldId id="2147483496"/>
            <p14:sldId id="2147483473"/>
            <p14:sldId id="2147479575"/>
          </p14:sldIdLst>
        </p14:section>
      </p14:sectionLst>
    </p:ext>
    <p:ext uri="{EFAFB233-063F-42B5-8137-9DF3F51BA10A}">
      <p15:sldGuideLst xmlns:p15="http://schemas.microsoft.com/office/powerpoint/2012/main">
        <p15:guide id="1" pos="552" userDrawn="1">
          <p15:clr>
            <a:srgbClr val="A4A3A4"/>
          </p15:clr>
        </p15:guide>
        <p15:guide id="2" orient="horz" pos="3720" userDrawn="1">
          <p15:clr>
            <a:srgbClr val="A4A3A4"/>
          </p15:clr>
        </p15:guide>
        <p15:guide id="3" orient="horz" pos="3504" userDrawn="1">
          <p15:clr>
            <a:srgbClr val="A4A3A4"/>
          </p15:clr>
        </p15:guide>
        <p15:guide id="4" orient="horz" pos="1032" userDrawn="1">
          <p15:clr>
            <a:srgbClr val="A4A3A4"/>
          </p15:clr>
        </p15:guide>
        <p15:guide id="5" orient="horz" pos="3408" userDrawn="1">
          <p15:clr>
            <a:srgbClr val="A4A3A4"/>
          </p15:clr>
        </p15:guide>
        <p15:guide id="6" pos="4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044AF10-79FF-785C-D35E-C4F4A331DC1C}" name="Najwa Yosof" initials="NY" userId="S::Najwa@reddoorcollaborative.com::1909473e-7ee1-484a-9bac-5bf24a736379" providerId="AD"/>
  <p188:author id="{0A6FD35E-67F1-957D-8252-1DABF60D74E4}" name="Najwa Yosof" initials="NY" userId="S::najwa@reddoorcollaborative.com::1909473e-7ee1-484a-9bac-5bf24a736379" providerId="AD"/>
  <p188:author id="{B185B476-1647-F9E7-50D8-52B33E6F9E93}" name="Kate Race" initials="KR" userId="S::kater@reddoorcollaborative.com::21c1243d-753c-44b2-b073-c717defae2b1" providerId="AD"/>
  <p188:author id="{76A54F86-D999-9108-1011-DB309BA86D94}" name="v-minasyanv@microsoft.com" initials="v-" userId="S::urn:spo:guest#v-minasyanv@microsoft.com::" providerId="AD"/>
  <p188:author id="{740E5CAF-D660-5873-D60E-CB849932BF55}" name="Mitch Irsfeld" initials="MI" userId="S::Mitch@reddoorcollaborative.com::d3dba049-726f-42ba-9785-1448cf0cb015" providerId="AD"/>
  <p188:author id="{0C1D1BD2-9703-2E3F-9A96-A17515CFE596}" name="Joy Baer" initials="JB" userId="S::Joy@reddoorcollaborative.com::bc09829a-4f5d-4a87-b314-bff15933a89d" providerId="AD"/>
  <p188:author id="{6AFA61D8-796F-555E-A395-B33F90AAF99E}" name="Monica Lueder" initials="ML" userId="S::monical@microsoft.com::75969e72-ba9c-4e32-a4ac-c8f3aeff9ba2" providerId="AD"/>
  <p188:author id="{3B0878DE-2F2E-ECDD-AA9A-24404F114981}" name="Vahe Minasyan" initials="VM" userId="S::v-minasyanv@microsoft.com::7076478b-89ec-4dd8-9013-85cbfd4495f5" providerId="AD"/>
  <p188:author id="{6556DAE1-F243-3262-2DCC-240037F18605}" name="kyleikeda@microsoft.com" initials="ky" userId="S::urn:spo:guest#kyleikeda@microsoft.com::" providerId="AD"/>
  <p188:author id="{251329E9-849A-F1BA-0461-0E8B5E314A48}" name="Mitch Irsfeld" initials="MI" userId="S::mitch@reddoorcollaborative.com::d3dba049-726f-42ba-9785-1448cf0cb015" providerId="AD"/>
  <p188:author id="{F2E720ED-9854-ABFB-A0DA-E9976B527D3C}" name="Carl Booker" initials="CB" userId="S::carl@reddoorcollaborative.com::f218f474-d93b-47bd-8439-1cd38fdbd49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A9E1"/>
    <a:srgbClr val="B97BDF"/>
    <a:srgbClr val="9FD0EB"/>
    <a:srgbClr val="DFACA8"/>
    <a:srgbClr val="BC6FA1"/>
    <a:srgbClr val="EAD1EB"/>
    <a:srgbClr val="2DA5FF"/>
    <a:srgbClr val="AB39B1"/>
    <a:srgbClr val="F0DFF1"/>
    <a:srgbClr val="E5C4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328" autoAdjust="0"/>
  </p:normalViewPr>
  <p:slideViewPr>
    <p:cSldViewPr snapToGrid="0">
      <p:cViewPr varScale="1">
        <p:scale>
          <a:sx n="89" d="100"/>
          <a:sy n="89" d="100"/>
        </p:scale>
        <p:origin x="1398" y="78"/>
      </p:cViewPr>
      <p:guideLst>
        <p:guide pos="552"/>
        <p:guide orient="horz" pos="3720"/>
        <p:guide orient="horz" pos="3504"/>
        <p:guide orient="horz" pos="1032"/>
        <p:guide orient="horz" pos="3408"/>
        <p:guide pos="4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Corio" userId="dbe1492c70b6d8a8" providerId="LiveId" clId="{B3E365D6-8116-4CC7-AF2B-589239394F0B}"/>
    <pc:docChg chg="modSld sldOrd">
      <pc:chgData name="Scott Corio" userId="dbe1492c70b6d8a8" providerId="LiveId" clId="{B3E365D6-8116-4CC7-AF2B-589239394F0B}" dt="2024-08-16T12:44:16.096" v="1"/>
      <pc:docMkLst>
        <pc:docMk/>
      </pc:docMkLst>
      <pc:sldChg chg="ord">
        <pc:chgData name="Scott Corio" userId="dbe1492c70b6d8a8" providerId="LiveId" clId="{B3E365D6-8116-4CC7-AF2B-589239394F0B}" dt="2024-08-16T12:44:16.096" v="1"/>
        <pc:sldMkLst>
          <pc:docMk/>
          <pc:sldMk cId="112157657" sldId="214748345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8/16/2024 7:42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8/16/2024 7:41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8/16/2024 7:41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25166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lvl="0" indent="0" algn="l" defTabSz="914367" rtl="0" eaLnBrk="1" fontAlgn="auto" latinLnBrk="0" hangingPunct="1">
              <a:lnSpc>
                <a:spcPct val="107000"/>
              </a:lnSpc>
              <a:spcBef>
                <a:spcPts val="600"/>
              </a:spcBef>
              <a:spcAft>
                <a:spcPts val="600"/>
              </a:spcAft>
              <a:buClrTx/>
              <a:buSzPts val="1000"/>
              <a:buFont typeface="Symbol" panose="05050102010706020507" pitchFamily="18" charset="2"/>
              <a:buNone/>
              <a:tabLst>
                <a:tab pos="360045" algn="l"/>
              </a:tabLst>
              <a:defRP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48895" lvl="0" indent="-342900">
              <a:lnSpc>
                <a:spcPct val="107000"/>
              </a:lnSpc>
              <a:spcBef>
                <a:spcPts val="600"/>
              </a:spcBef>
              <a:spcAft>
                <a:spcPts val="600"/>
              </a:spcAft>
              <a:buSzPts val="1000"/>
              <a:buFont typeface="Symbol" panose="05050102010706020507" pitchFamily="18" charset="2"/>
              <a:buChar char=""/>
              <a:tabLst>
                <a:tab pos="360045" algn="l"/>
              </a:tabLs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8/16/2024 7:42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441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75" marR="0" indent="0" algn="l" defTabSz="932742" rtl="0" eaLnBrk="1" fontAlgn="t" latinLnBrk="0" hangingPunct="1">
              <a:lnSpc>
                <a:spcPct val="100000"/>
              </a:lnSpc>
              <a:spcBef>
                <a:spcPts val="0"/>
              </a:spcBef>
              <a:spcAft>
                <a:spcPts val="0"/>
              </a:spcAft>
              <a:buFont typeface="Arial" panose="020B0604020202020204" pitchFamily="34" charset="0"/>
              <a:buNone/>
            </a:pPr>
            <a:endParaRPr lang="en-US" sz="1000" b="0" kern="120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8/16/2024 7:42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633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lvl="0" indent="0">
              <a:lnSpc>
                <a:spcPct val="107000"/>
              </a:lnSpc>
              <a:spcBef>
                <a:spcPts val="600"/>
              </a:spcBef>
              <a:spcAft>
                <a:spcPts val="600"/>
              </a:spcAft>
              <a:buFont typeface="Symbol" panose="05050102010706020507" pitchFamily="18" charset="2"/>
              <a:buNone/>
            </a:pPr>
            <a:endParaRPr lang="en-US" sz="18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25375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lvl="0" indent="0">
              <a:lnSpc>
                <a:spcPct val="107000"/>
              </a:lnSpc>
              <a:spcBef>
                <a:spcPts val="600"/>
              </a:spcBef>
              <a:spcAft>
                <a:spcPts val="600"/>
              </a:spcAft>
              <a:buFont typeface="Symbol" panose="05050102010706020507" pitchFamily="18" charset="2"/>
              <a:buNone/>
            </a:pPr>
            <a:endParaRPr lang="en-US" sz="1800" b="1" kern="100">
              <a:effectLst/>
              <a:latin typeface="Calibri" panose="020F0502020204030204" pitchFamily="34" charset="0"/>
              <a:ea typeface="Calibri" panose="020F0502020204030204" pitchFamily="34" charset="0"/>
              <a:cs typeface="Arial" panose="020B0604020202020204" pitchFamily="34" charset="0"/>
            </a:endParaRPr>
          </a:p>
          <a:p>
            <a:pPr marL="457200" marR="48895">
              <a:lnSpc>
                <a:spcPct val="107000"/>
              </a:lnSpc>
              <a:spcBef>
                <a:spcPts val="600"/>
              </a:spcBef>
              <a:spcAft>
                <a:spcPts val="600"/>
              </a:spcAft>
            </a:pPr>
            <a:r>
              <a:rPr lang="en-US" sz="1800" kern="10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06099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09178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a:lnSpc>
                <a:spcPct val="107000"/>
              </a:lnSpc>
              <a:spcBef>
                <a:spcPts val="600"/>
              </a:spcBef>
              <a:spcAft>
                <a:spcPts val="600"/>
              </a:spcAft>
            </a:pPr>
            <a:endParaRPr lang="en-US" sz="18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3918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a:lnSpc>
                <a:spcPct val="107000"/>
              </a:lnSpc>
              <a:spcBef>
                <a:spcPts val="600"/>
              </a:spcBef>
              <a:spcAft>
                <a:spcPts val="600"/>
              </a:spcAft>
            </a:pPr>
            <a:endParaRPr lang="en-US" sz="18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976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a:lnSpc>
                <a:spcPct val="107000"/>
              </a:lnSpc>
              <a:spcBef>
                <a:spcPts val="600"/>
              </a:spcBef>
              <a:spcAft>
                <a:spcPts val="600"/>
              </a:spcAft>
            </a:pPr>
            <a:r>
              <a:rPr lang="en-US" sz="1800" kern="10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88795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8/16/2024 7:42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256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a:lnSpc>
                <a:spcPct val="107000"/>
              </a:lnSpc>
              <a:spcBef>
                <a:spcPts val="600"/>
              </a:spcBef>
              <a:spcAft>
                <a:spcPts val="600"/>
              </a:spcAft>
            </a:pPr>
            <a:endParaRPr lang="en-US" sz="18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1211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lvl="0" indent="0">
              <a:lnSpc>
                <a:spcPct val="107000"/>
              </a:lnSpc>
              <a:spcBef>
                <a:spcPts val="600"/>
              </a:spcBef>
              <a:spcAft>
                <a:spcPts val="600"/>
              </a:spcAft>
              <a:buFont typeface="Symbol" panose="05050102010706020507" pitchFamily="18" charset="2"/>
              <a:buNone/>
            </a:pPr>
            <a:endParaRPr lang="en-US" sz="1200" u="non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862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8118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u="non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41999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u="non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44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222949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lvl="0" indent="0" algn="l" defTabSz="914367" rtl="0" eaLnBrk="1" fontAlgn="auto" latinLnBrk="0" hangingPunct="1">
              <a:lnSpc>
                <a:spcPct val="107000"/>
              </a:lnSpc>
              <a:spcBef>
                <a:spcPts val="600"/>
              </a:spcBef>
              <a:spcAft>
                <a:spcPts val="600"/>
              </a:spcAft>
              <a:buClrTx/>
              <a:buSzTx/>
              <a:buFont typeface="Symbol" panose="05050102010706020507" pitchFamily="18" charset="2"/>
              <a:buNone/>
              <a:tabLst/>
              <a:defRPr/>
            </a:pPr>
            <a:endParaRPr lang="en-US" sz="1800" b="1"/>
          </a:p>
          <a:p>
            <a:pPr marL="342900" marR="48895" lvl="0" indent="-342900">
              <a:lnSpc>
                <a:spcPct val="107000"/>
              </a:lnSpc>
              <a:spcBef>
                <a:spcPts val="600"/>
              </a:spcBef>
              <a:spcAft>
                <a:spcPts val="600"/>
              </a:spcAft>
              <a:buFont typeface="Symbol" panose="05050102010706020507" pitchFamily="18" charset="2"/>
              <a:buChar char=""/>
            </a:pPr>
            <a:endParaRPr lang="en-US" sz="18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928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8895" lvl="0" indent="0">
              <a:lnSpc>
                <a:spcPct val="107000"/>
              </a:lnSpc>
              <a:spcBef>
                <a:spcPts val="600"/>
              </a:spcBef>
              <a:spcAft>
                <a:spcPts val="600"/>
              </a:spcAft>
              <a:buSzPts val="1000"/>
              <a:buFont typeface="Symbol" panose="05050102010706020507" pitchFamily="18" charset="2"/>
              <a:buNone/>
              <a:tabLst>
                <a:tab pos="360045" algn="l"/>
              </a:tabLst>
            </a:pPr>
            <a:endParaRPr lang="en-US" sz="18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8944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SzPts val="1000"/>
              <a:buFont typeface="Symbol" panose="05050102010706020507" pitchFamily="18" charset="2"/>
              <a:buNone/>
              <a:tabLst>
                <a:tab pos="360045" algn="l"/>
              </a:tabLst>
            </a:pPr>
            <a:endParaRPr lang="en-US" sz="18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8/16/2024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18056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5_Title Slide">
    <p:bg>
      <p:bgPr>
        <a:gradFill>
          <a:gsLst>
            <a:gs pos="98696">
              <a:schemeClr val="accent1">
                <a:lumMod val="50000"/>
              </a:schemeClr>
            </a:gs>
            <a:gs pos="49000">
              <a:schemeClr val="accent1"/>
            </a:gs>
            <a:gs pos="0">
              <a:schemeClr val="accent3"/>
            </a:gs>
          </a:gsLst>
          <a:lin ang="3000000" scaled="0"/>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Graphic 5">
            <a:extLst>
              <a:ext uri="{FF2B5EF4-FFF2-40B4-BE49-F238E27FC236}">
                <a16:creationId xmlns:a16="http://schemas.microsoft.com/office/drawing/2014/main" id="{5987DB73-58F1-2950-F879-69389764280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625"/>
          <a:stretch/>
        </p:blipFill>
        <p:spPr>
          <a:xfrm>
            <a:off x="5236298" y="-1"/>
            <a:ext cx="6792864" cy="7027101"/>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869C17FF-C2C7-EBB6-7F8D-E6DC07BB9AED}"/>
              </a:ext>
            </a:extLst>
          </p:cNvPr>
          <p:cNvPicPr>
            <a:picLocks noChangeAspect="1"/>
          </p:cNvPicPr>
          <p:nvPr userDrawn="1"/>
        </p:nvPicPr>
        <p:blipFill>
          <a:blip r:embed="rId4"/>
          <a:stretch>
            <a:fillRect/>
          </a:stretch>
        </p:blipFill>
        <p:spPr>
          <a:xfrm>
            <a:off x="587976" y="585788"/>
            <a:ext cx="1968840" cy="281530"/>
          </a:xfrm>
          <a:prstGeom prst="rect">
            <a:avLst/>
          </a:prstGeom>
        </p:spPr>
      </p:pic>
    </p:spTree>
    <p:extLst>
      <p:ext uri="{BB962C8B-B14F-4D97-AF65-F5344CB8AC3E}">
        <p14:creationId xmlns:p14="http://schemas.microsoft.com/office/powerpoint/2010/main" val="551778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with Azure 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9776E5-DC33-E1B3-AFBC-BE29834093A3}"/>
              </a:ext>
            </a:extLst>
          </p:cNvPr>
          <p:cNvSpPr/>
          <p:nvPr userDrawn="1"/>
        </p:nvSpPr>
        <p:spPr bwMode="auto">
          <a:xfrm>
            <a:off x="0" y="0"/>
            <a:ext cx="12191998" cy="6858000"/>
          </a:xfrm>
          <a:prstGeom prst="rect">
            <a:avLst/>
          </a:prstGeom>
          <a:gradFill>
            <a:gsLst>
              <a:gs pos="100000">
                <a:schemeClr val="accent3"/>
              </a:gs>
              <a:gs pos="84000">
                <a:srgbClr val="26A0C2">
                  <a:alpha val="90000"/>
                </a:srgbClr>
              </a:gs>
              <a:gs pos="18000">
                <a:srgbClr val="1F98C5">
                  <a:alpha val="90000"/>
                </a:srgbClr>
              </a:gs>
              <a:gs pos="50000">
                <a:schemeClr val="accent1"/>
              </a:gs>
              <a:gs pos="0">
                <a:schemeClr val="accent3"/>
              </a:gs>
            </a:gsLst>
            <a:lin ang="7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037E984-6196-F309-0CC2-6BAA472BFC9B}"/>
              </a:ext>
            </a:extLst>
          </p:cNvPr>
          <p:cNvSpPr/>
          <p:nvPr userDrawn="1"/>
        </p:nvSpPr>
        <p:spPr bwMode="auto">
          <a:xfrm>
            <a:off x="0" y="0"/>
            <a:ext cx="12191998" cy="6858000"/>
          </a:xfrm>
          <a:prstGeom prst="rect">
            <a:avLst/>
          </a:prstGeom>
          <a:gradFill flip="none" rotWithShape="1">
            <a:gsLst>
              <a:gs pos="100000">
                <a:schemeClr val="bg1">
                  <a:alpha val="18000"/>
                </a:schemeClr>
              </a:gs>
              <a:gs pos="19000">
                <a:schemeClr val="bg1"/>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9701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Only with Simpl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623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png"/><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6">
            <a:extLst>
              <a:ext uri="{96DAC541-7B7A-43D3-8B79-37D633B846F1}">
                <asvg:svgBlip xmlns:asvg="http://schemas.microsoft.com/office/drawing/2016/SVG/main" r:embed="rId7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27" r:id="rId1"/>
    <p:sldLayoutId id="2147485502" r:id="rId2"/>
    <p:sldLayoutId id="2147485512" r:id="rId3"/>
    <p:sldLayoutId id="2147485497" r:id="rId4"/>
    <p:sldLayoutId id="2147485523" r:id="rId5"/>
    <p:sldLayoutId id="2147485513" r:id="rId6"/>
    <p:sldLayoutId id="2147485524" r:id="rId7"/>
    <p:sldLayoutId id="2147485498" r:id="rId8"/>
    <p:sldLayoutId id="2147485514" r:id="rId9"/>
    <p:sldLayoutId id="2147485510" r:id="rId10"/>
    <p:sldLayoutId id="2147485515" r:id="rId11"/>
    <p:sldLayoutId id="2147485451" r:id="rId12"/>
    <p:sldLayoutId id="2147485503" r:id="rId13"/>
    <p:sldLayoutId id="2147485452" r:id="rId14"/>
    <p:sldLayoutId id="2147485453" r:id="rId15"/>
    <p:sldLayoutId id="2147485454" r:id="rId16"/>
    <p:sldLayoutId id="2147485455" r:id="rId17"/>
    <p:sldLayoutId id="2147485456" r:id="rId18"/>
    <p:sldLayoutId id="2147485457" r:id="rId19"/>
    <p:sldLayoutId id="2147485458" r:id="rId20"/>
    <p:sldLayoutId id="2147485459" r:id="rId21"/>
    <p:sldLayoutId id="2147485460" r:id="rId22"/>
    <p:sldLayoutId id="2147485461" r:id="rId23"/>
    <p:sldLayoutId id="2147485529" r:id="rId24"/>
    <p:sldLayoutId id="2147485462" r:id="rId25"/>
    <p:sldLayoutId id="2147485463" r:id="rId26"/>
    <p:sldLayoutId id="2147485464" r:id="rId27"/>
    <p:sldLayoutId id="2147485465" r:id="rId28"/>
    <p:sldLayoutId id="2147485466" r:id="rId29"/>
    <p:sldLayoutId id="2147485467" r:id="rId30"/>
    <p:sldLayoutId id="2147485468" r:id="rId31"/>
    <p:sldLayoutId id="2147485469" r:id="rId32"/>
    <p:sldLayoutId id="2147485470" r:id="rId33"/>
    <p:sldLayoutId id="2147485471" r:id="rId34"/>
    <p:sldLayoutId id="2147485472" r:id="rId35"/>
    <p:sldLayoutId id="2147485473" r:id="rId36"/>
    <p:sldLayoutId id="2147485474" r:id="rId37"/>
    <p:sldLayoutId id="2147485475" r:id="rId38"/>
    <p:sldLayoutId id="2147485476" r:id="rId39"/>
    <p:sldLayoutId id="2147485477" r:id="rId40"/>
    <p:sldLayoutId id="2147485478" r:id="rId41"/>
    <p:sldLayoutId id="2147485479" r:id="rId42"/>
    <p:sldLayoutId id="2147485480" r:id="rId43"/>
    <p:sldLayoutId id="2147485481" r:id="rId44"/>
    <p:sldLayoutId id="2147485482" r:id="rId45"/>
    <p:sldLayoutId id="2147485483" r:id="rId46"/>
    <p:sldLayoutId id="2147485484" r:id="rId47"/>
    <p:sldLayoutId id="2147485485" r:id="rId48"/>
    <p:sldLayoutId id="2147485486" r:id="rId49"/>
    <p:sldLayoutId id="2147485487" r:id="rId50"/>
    <p:sldLayoutId id="2147485488" r:id="rId51"/>
    <p:sldLayoutId id="2147485490" r:id="rId52"/>
    <p:sldLayoutId id="2147485491" r:id="rId53"/>
    <p:sldLayoutId id="2147485516" r:id="rId54"/>
    <p:sldLayoutId id="2147485517" r:id="rId55"/>
    <p:sldLayoutId id="2147485525" r:id="rId56"/>
    <p:sldLayoutId id="2147485499" r:id="rId57"/>
    <p:sldLayoutId id="2147485518" r:id="rId58"/>
    <p:sldLayoutId id="2147485511" r:id="rId59"/>
    <p:sldLayoutId id="2147485519" r:id="rId60"/>
    <p:sldLayoutId id="2147485520" r:id="rId61"/>
    <p:sldLayoutId id="2147485521" r:id="rId62"/>
    <p:sldLayoutId id="2147485504" r:id="rId63"/>
    <p:sldLayoutId id="2147485505" r:id="rId64"/>
    <p:sldLayoutId id="2147485506" r:id="rId65"/>
    <p:sldLayoutId id="2147485507" r:id="rId66"/>
    <p:sldLayoutId id="2147485508" r:id="rId67"/>
    <p:sldLayoutId id="2147485509" r:id="rId68"/>
    <p:sldLayoutId id="2147485522" r:id="rId69"/>
    <p:sldLayoutId id="2147485493" r:id="rId70"/>
    <p:sldLayoutId id="2147485494" r:id="rId71"/>
    <p:sldLayoutId id="2147485495" r:id="rId72"/>
    <p:sldLayoutId id="2147485496" r:id="rId73"/>
    <p:sldLayoutId id="2147485528"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azure.microsoft.com/en-us/pricing/reserved-vm-instances/" TargetMode="External"/><Relationship Id="rId3" Type="http://schemas.openxmlformats.org/officeDocument/2006/relationships/image" Target="../media/image64.png"/><Relationship Id="rId7" Type="http://schemas.openxmlformats.org/officeDocument/2006/relationships/hyperlink" Target="https://azure.microsoft.com/en-us/pricing/hybrid-benefit/#overview"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hyperlink" Target="https://aka.ms/savingsplan-comput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azure.microsoft.com/en-ca/products/advisor" TargetMode="External"/><Relationship Id="rId7" Type="http://schemas.openxmlformats.org/officeDocument/2006/relationships/hyperlink" Target="https://azure.microsoft.com/en-us/products/cost-management"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51.svg"/><Relationship Id="rId11" Type="http://schemas.openxmlformats.org/officeDocument/2006/relationships/hyperlink" Target="https://azure.microsoft.com/en-us/solutions/azure-essentials" TargetMode="External"/><Relationship Id="rId5" Type="http://schemas.openxmlformats.org/officeDocument/2006/relationships/image" Target="../media/image50.png"/><Relationship Id="rId10" Type="http://schemas.openxmlformats.org/officeDocument/2006/relationships/hyperlink" Target="https://aka.ms/azure-pricing-optimize" TargetMode="External"/><Relationship Id="rId4" Type="http://schemas.openxmlformats.org/officeDocument/2006/relationships/hyperlink" Target="https://azure.microsoft.com/en-ca/solutions/finops" TargetMode="External"/><Relationship Id="rId9" Type="http://schemas.openxmlformats.org/officeDocument/2006/relationships/image" Target="../media/image53.svg"/></Relationships>
</file>

<file path=ppt/slides/_rels/slide1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12" Type="http://schemas.openxmlformats.org/officeDocument/2006/relationships/hyperlink" Target="https://azure.microsoft.com/en-us/products/cost-management" TargetMode="Externa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hyperlink" Target="https://learn.microsoft.com/en-us/azure/advisor/advisor-overview" TargetMode="External"/><Relationship Id="rId11" Type="http://schemas.openxmlformats.org/officeDocument/2006/relationships/image" Target="../media/image73.svg"/><Relationship Id="rId5" Type="http://schemas.openxmlformats.org/officeDocument/2006/relationships/hyperlink" Target="https://azure.microsoft.com/en-us/pricing/calculator/" TargetMode="External"/><Relationship Id="rId10" Type="http://schemas.openxmlformats.org/officeDocument/2006/relationships/image" Target="../media/image72.png"/><Relationship Id="rId4" Type="http://schemas.openxmlformats.org/officeDocument/2006/relationships/image" Target="../media/image69.svg"/><Relationship Id="rId9" Type="http://schemas.openxmlformats.org/officeDocument/2006/relationships/hyperlink" Target="https://azure.microsoft.com/en-ca/solutions/finop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76.pn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hyperlink" Target="https://azure.microsoft.com/en-us/pricing/purchase-options/pay-as-you-go/" TargetMode="External"/><Relationship Id="rId4" Type="http://schemas.openxmlformats.org/officeDocument/2006/relationships/image" Target="../media/image78.svg"/><Relationship Id="rId9" Type="http://schemas.openxmlformats.org/officeDocument/2006/relationships/hyperlink" Target="https://azure.microsoft.com/en-us/pricing/free-service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80.svg"/><Relationship Id="rId11" Type="http://schemas.openxmlformats.org/officeDocument/2006/relationships/hyperlink" Target="https://learn.microsoft.com/en-us/azure/architecture/" TargetMode="External"/><Relationship Id="rId5" Type="http://schemas.openxmlformats.org/officeDocument/2006/relationships/image" Target="../media/image79.png"/><Relationship Id="rId10" Type="http://schemas.openxmlformats.org/officeDocument/2006/relationships/hyperlink" Target="https://azure.microsoft.com/en-gb/pricing/tco/calculator/" TargetMode="External"/><Relationship Id="rId4" Type="http://schemas.openxmlformats.org/officeDocument/2006/relationships/image" Target="../media/image83.svg"/><Relationship Id="rId9" Type="http://schemas.openxmlformats.org/officeDocument/2006/relationships/hyperlink" Target="https://azure.microsoft.com/en-us/products/azure-migrate/#product-overview"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hyperlink" Target="https://azure.microsoft.com/en-us/pricing/offers/savings-plan-compute"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80.svg"/><Relationship Id="rId11" Type="http://schemas.openxmlformats.org/officeDocument/2006/relationships/hyperlink" Target="https://azure.microsoft.com/en-us/pricing/reservations" TargetMode="External"/><Relationship Id="rId5" Type="http://schemas.openxmlformats.org/officeDocument/2006/relationships/image" Target="../media/image79.png"/><Relationship Id="rId10" Type="http://schemas.openxmlformats.org/officeDocument/2006/relationships/hyperlink" Target="https://azure.microsoft.com/en-ca/pricing/hybrid-benefit/" TargetMode="External"/><Relationship Id="rId4" Type="http://schemas.openxmlformats.org/officeDocument/2006/relationships/image" Target="../media/image83.svg"/><Relationship Id="rId9" Type="http://schemas.openxmlformats.org/officeDocument/2006/relationships/hyperlink" Target="https://azure.microsoft.com/en-us/pricing/calculator/"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hyperlink" Target="https://azure.microsoft.com/en-us/solutions/azure-essentials"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80.svg"/><Relationship Id="rId11" Type="http://schemas.openxmlformats.org/officeDocument/2006/relationships/hyperlink" Target="https://azure.microsoft.com/en-us/products/cost-management" TargetMode="External"/><Relationship Id="rId5" Type="http://schemas.openxmlformats.org/officeDocument/2006/relationships/image" Target="../media/image79.png"/><Relationship Id="rId10" Type="http://schemas.openxmlformats.org/officeDocument/2006/relationships/hyperlink" Target="https://azure.microsoft.com/en-us/solutions/finops" TargetMode="External"/><Relationship Id="rId4" Type="http://schemas.openxmlformats.org/officeDocument/2006/relationships/image" Target="../media/image83.svg"/><Relationship Id="rId9" Type="http://schemas.openxmlformats.org/officeDocument/2006/relationships/hyperlink" Target="https://azure.microsoft.com/en-us/products/advisor/#overview"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learn.microsoft.com/collections/8q5nfppe51ej6p" TargetMode="External"/><Relationship Id="rId3" Type="http://schemas.openxmlformats.org/officeDocument/2006/relationships/image" Target="../media/image84.png"/><Relationship Id="rId7" Type="http://schemas.openxmlformats.org/officeDocument/2006/relationships/hyperlink" Target="https://aka.ms/AzurePricingVideos" TargetMode="External"/><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hyperlink" Target="https://aka.ms/azure-pricing-journey" TargetMode="External"/><Relationship Id="rId5" Type="http://schemas.openxmlformats.org/officeDocument/2006/relationships/hyperlink" Target="https://azure.microsoft.com/pricing/" TargetMode="External"/><Relationship Id="rId4" Type="http://schemas.openxmlformats.org/officeDocument/2006/relationships/image" Target="../media/image8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azure.microsoft.com/en-us/pricing/" TargetMode="External"/><Relationship Id="rId7" Type="http://schemas.openxmlformats.org/officeDocument/2006/relationships/image" Target="../media/image51.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hyperlink" Target="https://azure.microsoft.com/en-us/pricing/free-services/" TargetMode="External"/><Relationship Id="rId10" Type="http://schemas.openxmlformats.org/officeDocument/2006/relationships/hyperlink" Target="https://aka.ms/azure-pricing-understand" TargetMode="External"/><Relationship Id="rId4" Type="http://schemas.openxmlformats.org/officeDocument/2006/relationships/hyperlink" Target="https://azure.microsoft.com/en-us/pricing/purchase-options/pay-as-you-go/" TargetMode="External"/><Relationship Id="rId9" Type="http://schemas.openxmlformats.org/officeDocument/2006/relationships/image" Target="../media/image53.svg"/></Relationships>
</file>

<file path=ppt/slides/_rels/slide5.xml.rels><?xml version="1.0" encoding="UTF-8" standalone="yes"?>
<Relationships xmlns="http://schemas.openxmlformats.org/package/2006/relationships"><Relationship Id="rId8" Type="http://schemas.openxmlformats.org/officeDocument/2006/relationships/hyperlink" Target="https://aka.ms/AzurePricingVideos" TargetMode="External"/><Relationship Id="rId3" Type="http://schemas.openxmlformats.org/officeDocument/2006/relationships/image" Target="../media/image54.png"/><Relationship Id="rId7" Type="http://schemas.openxmlformats.org/officeDocument/2006/relationships/hyperlink" Target="https://azure.microsoft.com/en-us/pricing/#FAQ"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s://learn.microsoft.com/en-us/training/modules/describe-cost-management-azure/2-describe-factors-affect-costs-azure?ns-enrollment-type=learningpath&amp;ns-enrollment-id=learn.wwl.describe-azure-management-governance" TargetMode="External"/><Relationship Id="rId5" Type="http://schemas.openxmlformats.org/officeDocument/2006/relationships/hyperlink" Target="https://learn.microsoft.com/en-us/azure/cost-management-billing/" TargetMode="External"/><Relationship Id="rId4" Type="http://schemas.openxmlformats.org/officeDocument/2006/relationships/image" Target="../media/image55.sv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azure.microsoft.com/en-us/products/azure-migrate/" TargetMode="External"/><Relationship Id="rId7" Type="http://schemas.openxmlformats.org/officeDocument/2006/relationships/image" Target="../media/image51.sv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hyperlink" Target="https://learn.microsoft.com/en-us/azure/architecture/" TargetMode="External"/><Relationship Id="rId10" Type="http://schemas.openxmlformats.org/officeDocument/2006/relationships/hyperlink" Target="https://aka.ms/azure-pricing-estimate" TargetMode="External"/><Relationship Id="rId4" Type="http://schemas.openxmlformats.org/officeDocument/2006/relationships/hyperlink" Target="https://azure.microsoft.com/en-us/pricing/tco/calculator/" TargetMode="External"/><Relationship Id="rId9" Type="http://schemas.openxmlformats.org/officeDocument/2006/relationships/image" Target="../media/image53.svg"/></Relationships>
</file>

<file path=ppt/slides/_rels/slide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hyperlink" Target="https://azure.microsoft.com/en-us/pricing/calculator/" TargetMode="External"/><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s://learn.microsoft.com/azure/migrate/how-to-build-a-business-case" TargetMode="External"/><Relationship Id="rId11" Type="http://schemas.openxmlformats.org/officeDocument/2006/relationships/image" Target="../media/image59.svg"/><Relationship Id="rId5" Type="http://schemas.openxmlformats.org/officeDocument/2006/relationships/hyperlink" Target="https://azure.microsoft.com/en-us/pricing/tco/calculator/" TargetMode="External"/><Relationship Id="rId10" Type="http://schemas.openxmlformats.org/officeDocument/2006/relationships/image" Target="../media/image58.png"/><Relationship Id="rId4" Type="http://schemas.openxmlformats.org/officeDocument/2006/relationships/hyperlink" Target="https://azure.microsoft.com/en-us/products/azure-migrate/" TargetMode="External"/><Relationship Id="rId9" Type="http://schemas.openxmlformats.org/officeDocument/2006/relationships/hyperlink" Target="https://learn.microsoft.com/en-us/azure/architecture/"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azure.microsoft.com/en-us/pricing/offers/savings-plan-compute" TargetMode="External"/><Relationship Id="rId3" Type="http://schemas.openxmlformats.org/officeDocument/2006/relationships/hyperlink" Target="https://azure.microsoft.com/en-us/pricing/calculator/" TargetMode="External"/><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50.png"/><Relationship Id="rId11" Type="http://schemas.openxmlformats.org/officeDocument/2006/relationships/hyperlink" Target="https://aka.ms/azure-pricing-budget" TargetMode="External"/><Relationship Id="rId5" Type="http://schemas.openxmlformats.org/officeDocument/2006/relationships/hyperlink" Target="https://azure.microsoft.com/en-us/pricing/hybrid-benefit/" TargetMode="External"/><Relationship Id="rId10" Type="http://schemas.openxmlformats.org/officeDocument/2006/relationships/image" Target="../media/image53.svg"/><Relationship Id="rId4" Type="http://schemas.openxmlformats.org/officeDocument/2006/relationships/hyperlink" Target="https://azure.microsoft.com/en-us/pricing/reservations" TargetMode="External"/><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azure.microsoft.com/en-us/pricing/calculator/" TargetMode="External"/><Relationship Id="rId7" Type="http://schemas.openxmlformats.org/officeDocument/2006/relationships/image" Target="../media/image57.sv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6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179559"/>
            <a:ext cx="3873500" cy="1354217"/>
          </a:xfrm>
        </p:spPr>
        <p:txBody>
          <a:bodyPr/>
          <a:lstStyle/>
          <a:p>
            <a:r>
              <a:rPr lang="en-US" sz="4400">
                <a:latin typeface="Segoe Sans Display Semibold" pitchFamily="2" charset="0"/>
                <a:cs typeface="Segoe Sans Display Semibold" pitchFamily="2" charset="0"/>
              </a:rPr>
              <a:t>The cloud pricing journey </a:t>
            </a:r>
          </a:p>
        </p:txBody>
      </p:sp>
    </p:spTree>
    <p:extLst>
      <p:ext uri="{BB962C8B-B14F-4D97-AF65-F5344CB8AC3E}">
        <p14:creationId xmlns:p14="http://schemas.microsoft.com/office/powerpoint/2010/main" val="5715897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32237" cy="492443"/>
          </a:xfrm>
        </p:spPr>
        <p:txBody>
          <a:bodyPr/>
          <a:lstStyle/>
          <a:p>
            <a:r>
              <a:rPr lang="en-US" sz="3200" dirty="0">
                <a:ea typeface="+mj-lt"/>
                <a:cs typeface="+mj-lt"/>
              </a:rPr>
              <a:t>Calculate costs of Azure products/services</a:t>
            </a:r>
            <a:endParaRPr lang="en-US" sz="3200" dirty="0">
              <a:solidFill>
                <a:srgbClr val="000000"/>
              </a:solidFill>
              <a:ea typeface="+mj-lt"/>
              <a:cs typeface="+mj-lt"/>
            </a:endParaRPr>
          </a:p>
        </p:txBody>
      </p:sp>
      <p:sp>
        <p:nvSpPr>
          <p:cNvPr id="3" name="Rectangle: Rounded Corners 2">
            <a:extLst>
              <a:ext uri="{FF2B5EF4-FFF2-40B4-BE49-F238E27FC236}">
                <a16:creationId xmlns:a16="http://schemas.microsoft.com/office/drawing/2014/main" id="{A59A38FE-B07A-EE31-6419-1DB8D50075E8}"/>
              </a:ext>
              <a:ext uri="{C183D7F6-B498-43B3-948B-1728B52AA6E4}">
                <adec:decorative xmlns:adec="http://schemas.microsoft.com/office/drawing/2017/decorative" val="1"/>
              </a:ext>
            </a:extLst>
          </p:cNvPr>
          <p:cNvSpPr/>
          <p:nvPr/>
        </p:nvSpPr>
        <p:spPr bwMode="auto">
          <a:xfrm>
            <a:off x="719333" y="1990103"/>
            <a:ext cx="3374381" cy="3927583"/>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4" name="Rectangle: Rounded Corners 3">
            <a:extLst>
              <a:ext uri="{FF2B5EF4-FFF2-40B4-BE49-F238E27FC236}">
                <a16:creationId xmlns:a16="http://schemas.microsoft.com/office/drawing/2014/main" id="{CABE05B3-1D19-4B2A-6FD4-9289DCAB2B5E}"/>
              </a:ext>
              <a:ext uri="{C183D7F6-B498-43B3-948B-1728B52AA6E4}">
                <adec:decorative xmlns:adec="http://schemas.microsoft.com/office/drawing/2017/decorative" val="0"/>
              </a:ext>
            </a:extLst>
          </p:cNvPr>
          <p:cNvSpPr/>
          <p:nvPr/>
        </p:nvSpPr>
        <p:spPr bwMode="auto">
          <a:xfrm>
            <a:off x="566933" y="1837703"/>
            <a:ext cx="3374381" cy="3927583"/>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146304" numCol="1" spcCol="0" rtlCol="0" fromWordArt="0" anchor="t" anchorCtr="0" forceAA="0" compatLnSpc="1">
            <a:prstTxWarp prst="textNoShape">
              <a:avLst/>
            </a:prstTxWarp>
            <a:noAutofit/>
          </a:bodyPr>
          <a:lstStyle/>
          <a:p>
            <a:pPr marL="182880" marR="0" lvl="0" indent="0" algn="l" defTabSz="914367"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20" normalizeH="0" baseline="0" noProof="0">
                <a:ln>
                  <a:noFill/>
                </a:ln>
                <a:gradFill>
                  <a:gsLst>
                    <a:gs pos="0">
                      <a:srgbClr val="C03BC4"/>
                    </a:gs>
                    <a:gs pos="48300">
                      <a:srgbClr val="6358CC"/>
                    </a:gs>
                    <a:gs pos="100000">
                      <a:srgbClr val="0078D4"/>
                    </a:gs>
                  </a:gsLst>
                  <a:lin ang="3000000" scaled="0"/>
                </a:gradFill>
                <a:effectLst/>
                <a:uLnTx/>
                <a:uFillTx/>
                <a:latin typeface="Segoe Sans Text"/>
                <a:ea typeface="+mn-ea"/>
                <a:cs typeface="+mn-cs"/>
              </a:rPr>
              <a:t>Azure Hybrid Benefit</a:t>
            </a:r>
            <a:endParaRPr kumimoji="0" lang="en-US" sz="1800" b="0" i="0" u="none" strike="noStrike" kern="100" cap="none" spc="-20" normalizeH="0" baseline="0" noProof="0">
              <a:ln>
                <a:noFill/>
              </a:ln>
              <a:gradFill>
                <a:gsLst>
                  <a:gs pos="0">
                    <a:srgbClr val="C03BC4"/>
                  </a:gs>
                  <a:gs pos="48300">
                    <a:srgbClr val="6358CC"/>
                  </a:gs>
                  <a:gs pos="100000">
                    <a:srgbClr val="0078D4"/>
                  </a:gs>
                </a:gsLst>
                <a:lin ang="3000000" scaled="0"/>
              </a:gradFill>
              <a:effectLst/>
              <a:uLnTx/>
              <a:uFillTx/>
              <a:latin typeface="Segoe Sans Text"/>
              <a:ea typeface="Calibri" panose="020F0502020204030204" pitchFamily="34" charset="0"/>
              <a:cs typeface="Arial" panose="020B0604020202020204" pitchFamily="34" charset="0"/>
            </a:endParaRPr>
          </a:p>
          <a:p>
            <a:pPr marL="182880" marR="0" lvl="0" indent="0" algn="l" defTabSz="914367" rtl="0" eaLnBrk="1" fontAlgn="auto" latinLnBrk="0" hangingPunct="1">
              <a:lnSpc>
                <a:spcPct val="100000"/>
              </a:lnSpc>
              <a:spcBef>
                <a:spcPts val="0"/>
              </a:spcBef>
              <a:spcAft>
                <a:spcPts val="800"/>
              </a:spcAft>
              <a:buClrTx/>
              <a:buSzTx/>
              <a:buFontTx/>
              <a:buNone/>
              <a:tabLst/>
              <a:defRPr/>
            </a:pPr>
            <a:r>
              <a:rPr kumimoji="0" lang="en-US" sz="1200" b="0" i="0" u="none" strike="noStrike" kern="100" cap="none" spc="0" normalizeH="0" baseline="0" noProof="0">
                <a:ln>
                  <a:noFill/>
                </a:ln>
                <a:solidFill>
                  <a:srgbClr val="000000"/>
                </a:solidFill>
                <a:effectLst/>
                <a:uLnTx/>
                <a:uFillTx/>
                <a:latin typeface="Segoe Sans Text Semibold"/>
                <a:ea typeface="Calibri" panose="020F0502020204030204" pitchFamily="34" charset="0"/>
                <a:cs typeface="Arial"/>
              </a:rPr>
              <a:t>Save up to 85% over the standard pay as you go rate when leveraging WS and SQL Server licenses with AHB</a:t>
            </a:r>
            <a:r>
              <a:rPr kumimoji="0" lang="en-US" sz="1200" b="0" i="0" u="none" strike="noStrike" kern="1200" cap="none" spc="0" normalizeH="0" baseline="30000" noProof="0" dirty="0">
                <a:ln>
                  <a:noFill/>
                </a:ln>
                <a:solidFill>
                  <a:srgbClr val="000000"/>
                </a:solidFill>
                <a:effectLst/>
                <a:uLnTx/>
                <a:uFillTx/>
                <a:latin typeface="Segoe Sans Text"/>
                <a:ea typeface="+mn-ea"/>
                <a:cs typeface="+mn-cs"/>
              </a:rPr>
              <a:t>1</a:t>
            </a:r>
            <a:r>
              <a:rPr kumimoji="0" lang="en-US" sz="1200" b="0" i="0" u="none" strike="noStrike" kern="100" cap="none" spc="0" normalizeH="0" baseline="0" noProof="0">
                <a:ln>
                  <a:noFill/>
                </a:ln>
                <a:solidFill>
                  <a:srgbClr val="000000"/>
                </a:solidFill>
                <a:effectLst/>
                <a:uLnTx/>
                <a:uFillTx/>
                <a:latin typeface="Segoe Sans Text Semibold"/>
                <a:ea typeface="Calibri" panose="020F0502020204030204" pitchFamily="34" charset="0"/>
                <a:cs typeface="Arial"/>
              </a:rPr>
              <a:t>.</a:t>
            </a:r>
          </a:p>
          <a:p>
            <a:pPr marL="406400" marR="0" lvl="0" indent="-22352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00" cap="none" spc="0" normalizeH="0" baseline="0" noProof="0">
                <a:ln>
                  <a:noFill/>
                </a:ln>
                <a:solidFill>
                  <a:srgbClr val="000000"/>
                </a:solidFill>
                <a:effectLst/>
                <a:uLnTx/>
                <a:uFillTx/>
                <a:latin typeface="Segoe Sans Text"/>
                <a:ea typeface="Calibri" panose="020F0502020204030204" pitchFamily="34" charset="0"/>
                <a:cs typeface="Arial"/>
              </a:rPr>
              <a:t>By applying existing Windows Server or SQL Server licenses to Azure Hybrid Benefit you can achieve cost savings while optimizing your hybrid environment </a:t>
            </a:r>
          </a:p>
          <a:p>
            <a:pPr marL="406400" marR="0" lvl="0" indent="-22352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00" cap="none" spc="0" normalizeH="0" baseline="0" noProof="0">
                <a:ln>
                  <a:noFill/>
                </a:ln>
                <a:solidFill>
                  <a:srgbClr val="000000"/>
                </a:solidFill>
                <a:effectLst/>
                <a:uLnTx/>
                <a:uFillTx/>
                <a:latin typeface="Segoe Sans Text"/>
                <a:ea typeface="Calibri" panose="020F0502020204030204" pitchFamily="34" charset="0"/>
                <a:cs typeface="Arial"/>
              </a:rPr>
              <a:t>Use Azure services and on-prem licenses simultaneously to modernize and manage while migrating to the cloud </a:t>
            </a:r>
            <a:endParaRPr kumimoji="0" lang="en-US" sz="1100" b="0" i="0" u="none" strike="noStrike" kern="100" cap="none" spc="0" normalizeH="0" baseline="0" noProof="0">
              <a:ln>
                <a:noFill/>
              </a:ln>
              <a:solidFill>
                <a:srgbClr val="000000"/>
              </a:solidFill>
              <a:effectLst/>
              <a:uLnTx/>
              <a:uFillTx/>
              <a:latin typeface="Segoe Sans Text"/>
              <a:ea typeface="Calibri" panose="020F0502020204030204" pitchFamily="34" charset="0"/>
              <a:cs typeface="Arial" panose="020B0604020202020204" pitchFamily="34" charset="0"/>
            </a:endParaRPr>
          </a:p>
          <a:p>
            <a:pPr marL="406400" marR="0" lvl="0" indent="-22352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00" cap="none" spc="0" normalizeH="0" baseline="0" noProof="0">
                <a:ln>
                  <a:noFill/>
                </a:ln>
                <a:solidFill>
                  <a:srgbClr val="000000"/>
                </a:solidFill>
                <a:effectLst/>
                <a:uLnTx/>
                <a:uFillTx/>
                <a:latin typeface="Segoe Sans Text"/>
                <a:ea typeface="Calibri" panose="020F0502020204030204" pitchFamily="34" charset="0"/>
                <a:cs typeface="Arial"/>
              </a:rPr>
              <a:t>Leverage your BYOS Suse and RedHat Linux rights to avoid redeployment or reboot downtime when enabling AHB</a:t>
            </a:r>
            <a:r>
              <a:rPr kumimoji="0" lang="en-US" sz="1100" b="0" i="0" u="none" strike="noStrike" kern="1200" cap="none" spc="0" normalizeH="0" baseline="30000" noProof="0" dirty="0">
                <a:ln>
                  <a:noFill/>
                </a:ln>
                <a:solidFill>
                  <a:srgbClr val="000000"/>
                </a:solidFill>
                <a:effectLst/>
                <a:uLnTx/>
                <a:uFillTx/>
                <a:latin typeface="Segoe Sans Text"/>
                <a:ea typeface="+mn-ea"/>
                <a:cs typeface="+mn-cs"/>
              </a:rPr>
              <a:t>2</a:t>
            </a:r>
            <a:endParaRPr kumimoji="0" lang="en-US" sz="1100" b="0" i="0" u="none" strike="noStrike" kern="100" cap="none" spc="0" normalizeH="0" baseline="0" noProof="0">
              <a:ln>
                <a:noFill/>
              </a:ln>
              <a:solidFill>
                <a:srgbClr val="000000"/>
              </a:solidFill>
              <a:effectLst/>
              <a:uLnTx/>
              <a:uFillTx/>
              <a:latin typeface="Segoe Sans Text"/>
              <a:ea typeface="Calibri" panose="020F050202020403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0100AB56-6430-A3E8-3958-5FC3B79A74BB}"/>
              </a:ext>
              <a:ext uri="{C183D7F6-B498-43B3-948B-1728B52AA6E4}">
                <adec:decorative xmlns:adec="http://schemas.microsoft.com/office/drawing/2017/decorative" val="1"/>
              </a:ext>
            </a:extLst>
          </p:cNvPr>
          <p:cNvGrpSpPr/>
          <p:nvPr/>
        </p:nvGrpSpPr>
        <p:grpSpPr>
          <a:xfrm>
            <a:off x="3048045" y="1553404"/>
            <a:ext cx="774698" cy="774698"/>
            <a:chOff x="5172615" y="2785931"/>
            <a:chExt cx="2595487" cy="2595487"/>
          </a:xfrm>
          <a:effectLst>
            <a:outerShdw blurRad="203200" dist="38100" dir="2700000" algn="tl" rotWithShape="0">
              <a:prstClr val="black">
                <a:alpha val="35000"/>
              </a:prstClr>
            </a:outerShdw>
          </a:effectLst>
        </p:grpSpPr>
        <p:sp>
          <p:nvSpPr>
            <p:cNvPr id="20" name="Oval 19">
              <a:extLst>
                <a:ext uri="{FF2B5EF4-FFF2-40B4-BE49-F238E27FC236}">
                  <a16:creationId xmlns:a16="http://schemas.microsoft.com/office/drawing/2014/main" id="{53FA97D3-1B68-7BA6-BB8B-A13BBF9C3F7F}"/>
                </a:ext>
              </a:extLst>
            </p:cNvPr>
            <p:cNvSpPr/>
            <p:nvPr/>
          </p:nvSpPr>
          <p:spPr bwMode="auto">
            <a:xfrm>
              <a:off x="5172615" y="2785931"/>
              <a:ext cx="2595487" cy="2595487"/>
            </a:xfrm>
            <a:prstGeom prst="ellipse">
              <a:avLst/>
            </a:prstGeom>
            <a:gradFill>
              <a:gsLst>
                <a:gs pos="14000">
                  <a:srgbClr val="5FA0EF"/>
                </a:gs>
                <a:gs pos="61000">
                  <a:srgbClr val="8661C5"/>
                </a:gs>
                <a:gs pos="100000">
                  <a:srgbClr val="C03BC4"/>
                </a:gs>
              </a:gsLst>
              <a:lin ang="2700044"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grpSp>
          <p:nvGrpSpPr>
            <p:cNvPr id="21" name="Group 20">
              <a:extLst>
                <a:ext uri="{FF2B5EF4-FFF2-40B4-BE49-F238E27FC236}">
                  <a16:creationId xmlns:a16="http://schemas.microsoft.com/office/drawing/2014/main" id="{34232AE4-5161-7E2D-974F-0371BA863C7C}"/>
                </a:ext>
              </a:extLst>
            </p:cNvPr>
            <p:cNvGrpSpPr/>
            <p:nvPr/>
          </p:nvGrpSpPr>
          <p:grpSpPr>
            <a:xfrm>
              <a:off x="5925312" y="3400414"/>
              <a:ext cx="1154659" cy="1676775"/>
              <a:chOff x="5866502" y="3064820"/>
              <a:chExt cx="1716592" cy="2492804"/>
            </a:xfrm>
          </p:grpSpPr>
          <p:sp>
            <p:nvSpPr>
              <p:cNvPr id="22" name="Freeform: Shape 21">
                <a:extLst>
                  <a:ext uri="{FF2B5EF4-FFF2-40B4-BE49-F238E27FC236}">
                    <a16:creationId xmlns:a16="http://schemas.microsoft.com/office/drawing/2014/main" id="{A0A559D7-FA27-48FF-B2B1-404DE499BAC3}"/>
                  </a:ext>
                </a:extLst>
              </p:cNvPr>
              <p:cNvSpPr/>
              <p:nvPr/>
            </p:nvSpPr>
            <p:spPr>
              <a:xfrm>
                <a:off x="5866502" y="3064820"/>
                <a:ext cx="1512966" cy="1923672"/>
              </a:xfrm>
              <a:custGeom>
                <a:avLst/>
                <a:gdLst>
                  <a:gd name="connsiteX0" fmla="*/ 1237394 w 1512966"/>
                  <a:gd name="connsiteY0" fmla="*/ 1923673 h 1923672"/>
                  <a:gd name="connsiteX1" fmla="*/ 0 w 1512966"/>
                  <a:gd name="connsiteY1" fmla="*/ 1923673 h 1923672"/>
                  <a:gd name="connsiteX2" fmla="*/ 0 w 1512966"/>
                  <a:gd name="connsiteY2" fmla="*/ 0 h 1923672"/>
                  <a:gd name="connsiteX3" fmla="*/ 1512967 w 1512966"/>
                  <a:gd name="connsiteY3" fmla="*/ 0 h 1923672"/>
                  <a:gd name="connsiteX4" fmla="*/ 1512967 w 1512966"/>
                  <a:gd name="connsiteY4" fmla="*/ 1668046 h 1923672"/>
                  <a:gd name="connsiteX5" fmla="*/ 1237394 w 1512966"/>
                  <a:gd name="connsiteY5" fmla="*/ 1923673 h 192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966" h="1923672">
                    <a:moveTo>
                      <a:pt x="1237394" y="1923673"/>
                    </a:moveTo>
                    <a:lnTo>
                      <a:pt x="0" y="1923673"/>
                    </a:lnTo>
                    <a:lnTo>
                      <a:pt x="0" y="0"/>
                    </a:lnTo>
                    <a:lnTo>
                      <a:pt x="1512967" y="0"/>
                    </a:lnTo>
                    <a:lnTo>
                      <a:pt x="1512967" y="1668046"/>
                    </a:lnTo>
                    <a:lnTo>
                      <a:pt x="1237394" y="1923673"/>
                    </a:lnTo>
                    <a:close/>
                  </a:path>
                </a:pathLst>
              </a:custGeom>
              <a:noFill/>
              <a:ln w="28575" cap="rnd">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23" name="Group 22">
                <a:extLst>
                  <a:ext uri="{FF2B5EF4-FFF2-40B4-BE49-F238E27FC236}">
                    <a16:creationId xmlns:a16="http://schemas.microsoft.com/office/drawing/2014/main" id="{6A0DB362-ADFC-5B22-90C2-8D9CD662C37D}"/>
                  </a:ext>
                </a:extLst>
              </p:cNvPr>
              <p:cNvGrpSpPr/>
              <p:nvPr/>
            </p:nvGrpSpPr>
            <p:grpSpPr>
              <a:xfrm>
                <a:off x="6131442" y="3355058"/>
                <a:ext cx="969144" cy="617335"/>
                <a:chOff x="6098853" y="3397729"/>
                <a:chExt cx="770314" cy="569067"/>
              </a:xfrm>
            </p:grpSpPr>
            <p:sp>
              <p:nvSpPr>
                <p:cNvPr id="27" name="Freeform: Shape 26">
                  <a:extLst>
                    <a:ext uri="{FF2B5EF4-FFF2-40B4-BE49-F238E27FC236}">
                      <a16:creationId xmlns:a16="http://schemas.microsoft.com/office/drawing/2014/main" id="{084F475E-F3A5-02FA-EB68-C1C66890526E}"/>
                    </a:ext>
                  </a:extLst>
                </p:cNvPr>
                <p:cNvSpPr/>
                <p:nvPr/>
              </p:nvSpPr>
              <p:spPr>
                <a:xfrm flipV="1">
                  <a:off x="6098853" y="3659403"/>
                  <a:ext cx="770314" cy="45719"/>
                </a:xfrm>
                <a:custGeom>
                  <a:avLst/>
                  <a:gdLst>
                    <a:gd name="connsiteX0" fmla="*/ 0 w 1005168"/>
                    <a:gd name="connsiteY0" fmla="*/ 0 h 3141"/>
                    <a:gd name="connsiteX1" fmla="*/ 1005168 w 1005168"/>
                    <a:gd name="connsiteY1" fmla="*/ 0 h 3141"/>
                  </a:gdLst>
                  <a:ahLst/>
                  <a:cxnLst>
                    <a:cxn ang="0">
                      <a:pos x="connsiteX0" y="connsiteY0"/>
                    </a:cxn>
                    <a:cxn ang="0">
                      <a:pos x="connsiteX1" y="connsiteY1"/>
                    </a:cxn>
                  </a:cxnLst>
                  <a:rect l="l" t="t" r="r" b="b"/>
                  <a:pathLst>
                    <a:path w="1005168" h="3141">
                      <a:moveTo>
                        <a:pt x="0" y="0"/>
                      </a:moveTo>
                      <a:lnTo>
                        <a:pt x="1005168" y="0"/>
                      </a:lnTo>
                    </a:path>
                  </a:pathLst>
                </a:custGeom>
                <a:ln w="28575" cap="rnd">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7282FC26-58DE-8DCF-8408-81CC863A1499}"/>
                    </a:ext>
                  </a:extLst>
                </p:cNvPr>
                <p:cNvSpPr/>
                <p:nvPr/>
              </p:nvSpPr>
              <p:spPr>
                <a:xfrm flipV="1">
                  <a:off x="6098853" y="3397729"/>
                  <a:ext cx="770314" cy="45719"/>
                </a:xfrm>
                <a:custGeom>
                  <a:avLst/>
                  <a:gdLst>
                    <a:gd name="connsiteX0" fmla="*/ 0 w 1005168"/>
                    <a:gd name="connsiteY0" fmla="*/ 0 h 3141"/>
                    <a:gd name="connsiteX1" fmla="*/ 1005168 w 1005168"/>
                    <a:gd name="connsiteY1" fmla="*/ 0 h 3141"/>
                  </a:gdLst>
                  <a:ahLst/>
                  <a:cxnLst>
                    <a:cxn ang="0">
                      <a:pos x="connsiteX0" y="connsiteY0"/>
                    </a:cxn>
                    <a:cxn ang="0">
                      <a:pos x="connsiteX1" y="connsiteY1"/>
                    </a:cxn>
                  </a:cxnLst>
                  <a:rect l="l" t="t" r="r" b="b"/>
                  <a:pathLst>
                    <a:path w="1005168" h="3141">
                      <a:moveTo>
                        <a:pt x="0" y="0"/>
                      </a:moveTo>
                      <a:lnTo>
                        <a:pt x="1005168" y="0"/>
                      </a:lnTo>
                    </a:path>
                  </a:pathLst>
                </a:custGeom>
                <a:ln w="28575" cap="rnd">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1056E929-2881-4AB0-817D-4EED5CF613BD}"/>
                    </a:ext>
                  </a:extLst>
                </p:cNvPr>
                <p:cNvSpPr/>
                <p:nvPr/>
              </p:nvSpPr>
              <p:spPr>
                <a:xfrm flipV="1">
                  <a:off x="6098853" y="3921077"/>
                  <a:ext cx="770314" cy="45719"/>
                </a:xfrm>
                <a:custGeom>
                  <a:avLst/>
                  <a:gdLst>
                    <a:gd name="connsiteX0" fmla="*/ 0 w 1005168"/>
                    <a:gd name="connsiteY0" fmla="*/ 0 h 3141"/>
                    <a:gd name="connsiteX1" fmla="*/ 1005168 w 1005168"/>
                    <a:gd name="connsiteY1" fmla="*/ 0 h 3141"/>
                  </a:gdLst>
                  <a:ahLst/>
                  <a:cxnLst>
                    <a:cxn ang="0">
                      <a:pos x="connsiteX0" y="connsiteY0"/>
                    </a:cxn>
                    <a:cxn ang="0">
                      <a:pos x="connsiteX1" y="connsiteY1"/>
                    </a:cxn>
                  </a:cxnLst>
                  <a:rect l="l" t="t" r="r" b="b"/>
                  <a:pathLst>
                    <a:path w="1005168" h="3141">
                      <a:moveTo>
                        <a:pt x="0" y="0"/>
                      </a:moveTo>
                      <a:lnTo>
                        <a:pt x="1005168" y="0"/>
                      </a:lnTo>
                    </a:path>
                  </a:pathLst>
                </a:custGeom>
                <a:ln w="28575" cap="rnd">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24" name="Arrow: Chevron 23">
                <a:extLst>
                  <a:ext uri="{FF2B5EF4-FFF2-40B4-BE49-F238E27FC236}">
                    <a16:creationId xmlns:a16="http://schemas.microsoft.com/office/drawing/2014/main" id="{615506B9-8B25-0C37-2870-44C6A467717F}"/>
                  </a:ext>
                </a:extLst>
              </p:cNvPr>
              <p:cNvSpPr/>
              <p:nvPr/>
            </p:nvSpPr>
            <p:spPr bwMode="auto">
              <a:xfrm rot="16200000">
                <a:off x="6769824" y="4960205"/>
                <a:ext cx="761749" cy="433089"/>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971DEF42-3281-6607-E114-3FBFEDCD0B0A}"/>
                  </a:ext>
                </a:extLst>
              </p:cNvPr>
              <p:cNvSpPr/>
              <p:nvPr/>
            </p:nvSpPr>
            <p:spPr>
              <a:xfrm>
                <a:off x="6718302" y="4249990"/>
                <a:ext cx="864792" cy="864792"/>
              </a:xfrm>
              <a:custGeom>
                <a:avLst/>
                <a:gdLst>
                  <a:gd name="connsiteX0" fmla="*/ 864793 w 864792"/>
                  <a:gd name="connsiteY0" fmla="*/ 432396 h 864792"/>
                  <a:gd name="connsiteX1" fmla="*/ 432396 w 864792"/>
                  <a:gd name="connsiteY1" fmla="*/ 864793 h 864792"/>
                  <a:gd name="connsiteX2" fmla="*/ 0 w 864792"/>
                  <a:gd name="connsiteY2" fmla="*/ 432396 h 864792"/>
                  <a:gd name="connsiteX3" fmla="*/ 432396 w 864792"/>
                  <a:gd name="connsiteY3" fmla="*/ 0 h 864792"/>
                  <a:gd name="connsiteX4" fmla="*/ 864793 w 864792"/>
                  <a:gd name="connsiteY4" fmla="*/ 432396 h 86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792" h="864792">
                    <a:moveTo>
                      <a:pt x="864793" y="432396"/>
                    </a:moveTo>
                    <a:cubicBezTo>
                      <a:pt x="864793" y="671202"/>
                      <a:pt x="671202" y="864793"/>
                      <a:pt x="432396" y="864793"/>
                    </a:cubicBezTo>
                    <a:cubicBezTo>
                      <a:pt x="193590" y="864793"/>
                      <a:pt x="0" y="671202"/>
                      <a:pt x="0" y="432396"/>
                    </a:cubicBezTo>
                    <a:cubicBezTo>
                      <a:pt x="0" y="193590"/>
                      <a:pt x="193590" y="0"/>
                      <a:pt x="432396" y="0"/>
                    </a:cubicBezTo>
                    <a:cubicBezTo>
                      <a:pt x="671202" y="0"/>
                      <a:pt x="864793" y="193590"/>
                      <a:pt x="864793" y="432396"/>
                    </a:cubicBezTo>
                    <a:close/>
                  </a:path>
                </a:pathLst>
              </a:custGeom>
              <a:solidFill>
                <a:srgbClr val="FFFFFF"/>
              </a:solidFill>
              <a:ln w="34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D144AD46-3E34-210A-C8F6-E5B7979D05C3}"/>
                  </a:ext>
                </a:extLst>
              </p:cNvPr>
              <p:cNvSpPr/>
              <p:nvPr/>
            </p:nvSpPr>
            <p:spPr>
              <a:xfrm>
                <a:off x="6937514" y="4542438"/>
                <a:ext cx="420125" cy="317871"/>
              </a:xfrm>
              <a:custGeom>
                <a:avLst/>
                <a:gdLst>
                  <a:gd name="connsiteX0" fmla="*/ 420126 w 420125"/>
                  <a:gd name="connsiteY0" fmla="*/ 0 h 317871"/>
                  <a:gd name="connsiteX1" fmla="*/ 156062 w 420125"/>
                  <a:gd name="connsiteY1" fmla="*/ 317871 h 317871"/>
                  <a:gd name="connsiteX2" fmla="*/ 0 w 420125"/>
                  <a:gd name="connsiteY2" fmla="*/ 158918 h 317871"/>
                </a:gdLst>
                <a:ahLst/>
                <a:cxnLst>
                  <a:cxn ang="0">
                    <a:pos x="connsiteX0" y="connsiteY0"/>
                  </a:cxn>
                  <a:cxn ang="0">
                    <a:pos x="connsiteX1" y="connsiteY1"/>
                  </a:cxn>
                  <a:cxn ang="0">
                    <a:pos x="connsiteX2" y="connsiteY2"/>
                  </a:cxn>
                </a:cxnLst>
                <a:rect l="l" t="t" r="r" b="b"/>
                <a:pathLst>
                  <a:path w="420125" h="317871">
                    <a:moveTo>
                      <a:pt x="420126" y="0"/>
                    </a:moveTo>
                    <a:lnTo>
                      <a:pt x="156062" y="317871"/>
                    </a:lnTo>
                    <a:lnTo>
                      <a:pt x="0" y="158918"/>
                    </a:lnTo>
                  </a:path>
                </a:pathLst>
              </a:custGeom>
              <a:solidFill>
                <a:schemeClr val="bg1"/>
              </a:solidFill>
              <a:ln w="28575" cap="flat">
                <a:solidFill>
                  <a:srgbClr val="8C5DC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 name="Rectangle: Rounded Corners 5">
            <a:extLst>
              <a:ext uri="{FF2B5EF4-FFF2-40B4-BE49-F238E27FC236}">
                <a16:creationId xmlns:a16="http://schemas.microsoft.com/office/drawing/2014/main" id="{15DB8E89-1423-E15C-444B-864388829A5A}"/>
              </a:ext>
              <a:ext uri="{C183D7F6-B498-43B3-948B-1728B52AA6E4}">
                <adec:decorative xmlns:adec="http://schemas.microsoft.com/office/drawing/2017/decorative" val="1"/>
              </a:ext>
            </a:extLst>
          </p:cNvPr>
          <p:cNvSpPr/>
          <p:nvPr/>
        </p:nvSpPr>
        <p:spPr bwMode="auto">
          <a:xfrm>
            <a:off x="4478462" y="1980643"/>
            <a:ext cx="3374381" cy="3927583"/>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7" name="Rectangle: Rounded Corners 6">
            <a:extLst>
              <a:ext uri="{FF2B5EF4-FFF2-40B4-BE49-F238E27FC236}">
                <a16:creationId xmlns:a16="http://schemas.microsoft.com/office/drawing/2014/main" id="{31CE3706-7011-C939-B164-8327778EB4AE}"/>
              </a:ext>
              <a:ext uri="{C183D7F6-B498-43B3-948B-1728B52AA6E4}">
                <adec:decorative xmlns:adec="http://schemas.microsoft.com/office/drawing/2017/decorative" val="0"/>
              </a:ext>
            </a:extLst>
          </p:cNvPr>
          <p:cNvSpPr/>
          <p:nvPr/>
        </p:nvSpPr>
        <p:spPr bwMode="auto">
          <a:xfrm>
            <a:off x="4326062" y="1828243"/>
            <a:ext cx="3374381" cy="3927583"/>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274320" bIns="146304" numCol="1" spcCol="0" rtlCol="0" fromWordArt="0" anchor="t" anchorCtr="0" forceAA="0" compatLnSpc="1">
            <a:prstTxWarp prst="textNoShape">
              <a:avLst/>
            </a:prstTxWarp>
            <a:noAutofit/>
          </a:bodyPr>
          <a:lstStyle/>
          <a:p>
            <a:pPr marL="182880" marR="0" lvl="0" indent="0" algn="l" defTabSz="914367"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gradFill>
                  <a:gsLst>
                    <a:gs pos="0">
                      <a:srgbClr val="C03BC4"/>
                    </a:gs>
                    <a:gs pos="48300">
                      <a:srgbClr val="6358CC"/>
                    </a:gs>
                    <a:gs pos="100000">
                      <a:srgbClr val="0078D4"/>
                    </a:gs>
                  </a:gsLst>
                  <a:lin ang="3000000" scaled="0"/>
                </a:gradFill>
                <a:effectLst/>
                <a:uLnTx/>
                <a:uFillTx/>
                <a:latin typeface="Segoe Sans Text"/>
                <a:ea typeface="+mn-ea"/>
                <a:cs typeface="+mn-cs"/>
              </a:rPr>
              <a:t>Azure reservations</a:t>
            </a:r>
            <a:endParaRPr kumimoji="0" lang="en-US" sz="1800" b="0" i="0" u="none" strike="noStrike" kern="100" cap="none" spc="0" normalizeH="0" baseline="0" noProof="0" dirty="0">
              <a:ln>
                <a:noFill/>
              </a:ln>
              <a:solidFill>
                <a:srgbClr val="000000"/>
              </a:solidFill>
              <a:effectLst/>
              <a:uLnTx/>
              <a:uFillTx/>
              <a:latin typeface="Segoe Sans Text"/>
              <a:ea typeface="Calibri" panose="020F0502020204030204" pitchFamily="34" charset="0"/>
              <a:cs typeface="Arial" panose="020B0604020202020204" pitchFamily="34" charset="0"/>
            </a:endParaRPr>
          </a:p>
          <a:p>
            <a:pPr marL="182880" marR="0" lvl="0" indent="0" algn="l" defTabSz="914367" rtl="0" eaLnBrk="1" fontAlgn="auto" latinLnBrk="0" hangingPunct="1">
              <a:lnSpc>
                <a:spcPct val="100000"/>
              </a:lnSpc>
              <a:spcBef>
                <a:spcPts val="0"/>
              </a:spcBef>
              <a:spcAft>
                <a:spcPts val="800"/>
              </a:spcAft>
              <a:buClrTx/>
              <a:buSzTx/>
              <a:buFontTx/>
              <a:buNone/>
              <a:tabLst/>
              <a:defRPr/>
            </a:pPr>
            <a:r>
              <a:rPr kumimoji="0" lang="en-US" sz="1200" b="0" i="0" u="none" strike="noStrike" kern="100" cap="none" spc="0" normalizeH="0" baseline="0" noProof="0" dirty="0">
                <a:ln>
                  <a:noFill/>
                </a:ln>
                <a:solidFill>
                  <a:srgbClr val="000000"/>
                </a:solidFill>
                <a:effectLst/>
                <a:uLnTx/>
                <a:uFillTx/>
                <a:latin typeface="Segoe Sans Text Semibold"/>
                <a:ea typeface="Calibri" panose="020F0502020204030204" pitchFamily="34" charset="0"/>
                <a:cs typeface="Arial"/>
              </a:rPr>
              <a:t>Save up to 72% compared to pay-as-you-go prices with Azure Reserved VM Instance</a:t>
            </a:r>
            <a:r>
              <a:rPr kumimoji="0" lang="en-US" sz="1200" b="0" i="0" u="none" strike="noStrike" kern="1200" cap="none" spc="0" normalizeH="0" baseline="30000" noProof="0" dirty="0">
                <a:ln>
                  <a:noFill/>
                </a:ln>
                <a:solidFill>
                  <a:srgbClr val="000000"/>
                </a:solidFill>
                <a:effectLst/>
                <a:uLnTx/>
                <a:uFillTx/>
                <a:latin typeface="Segoe Sans Text"/>
                <a:ea typeface="+mn-ea"/>
                <a:cs typeface="+mn-cs"/>
              </a:rPr>
              <a:t>3</a:t>
            </a:r>
          </a:p>
          <a:p>
            <a:pPr marL="406400" marR="0" lvl="0" indent="-22352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000000"/>
                </a:solidFill>
                <a:effectLst/>
                <a:uLnTx/>
                <a:uFillTx/>
                <a:latin typeface="Segoe Sans Text"/>
                <a:ea typeface="Calibri" panose="020F0502020204030204" pitchFamily="34" charset="0"/>
                <a:cs typeface="Arial"/>
              </a:rPr>
              <a:t>Lower your total cost of ownership by combining Azure Reserved VM Instances rates with a pay-as-you-go subscription to manage costs across predictable and variable workloads.</a:t>
            </a:r>
          </a:p>
          <a:p>
            <a:pPr marL="406400" marR="0" lvl="0" indent="-22352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000000"/>
                </a:solidFill>
                <a:effectLst/>
                <a:uLnTx/>
                <a:uFillTx/>
                <a:latin typeface="Segoe Sans Text"/>
                <a:ea typeface="Calibri" panose="020F0502020204030204" pitchFamily="34" charset="0"/>
                <a:cs typeface="Arial"/>
              </a:rPr>
              <a:t>Utilize for stable, predictable workloads with no planned changes.</a:t>
            </a:r>
          </a:p>
        </p:txBody>
      </p:sp>
      <p:grpSp>
        <p:nvGrpSpPr>
          <p:cNvPr id="8" name="Group 7">
            <a:extLst>
              <a:ext uri="{FF2B5EF4-FFF2-40B4-BE49-F238E27FC236}">
                <a16:creationId xmlns:a16="http://schemas.microsoft.com/office/drawing/2014/main" id="{EA7669C6-BFCD-4BB6-6511-7EAD42D029C3}"/>
              </a:ext>
              <a:ext uri="{C183D7F6-B498-43B3-948B-1728B52AA6E4}">
                <adec:decorative xmlns:adec="http://schemas.microsoft.com/office/drawing/2017/decorative" val="1"/>
              </a:ext>
            </a:extLst>
          </p:cNvPr>
          <p:cNvGrpSpPr/>
          <p:nvPr/>
        </p:nvGrpSpPr>
        <p:grpSpPr>
          <a:xfrm>
            <a:off x="6774558" y="1553403"/>
            <a:ext cx="784184" cy="784184"/>
            <a:chOff x="8841084" y="112784"/>
            <a:chExt cx="2718477" cy="2718480"/>
          </a:xfrm>
          <a:effectLst>
            <a:outerShdw blurRad="203200" dist="38100" dir="2700000" algn="tl" rotWithShape="0">
              <a:prstClr val="black">
                <a:alpha val="35000"/>
              </a:prstClr>
            </a:outerShdw>
          </a:effectLst>
        </p:grpSpPr>
        <p:sp>
          <p:nvSpPr>
            <p:cNvPr id="9" name="Oval 8">
              <a:extLst>
                <a:ext uri="{FF2B5EF4-FFF2-40B4-BE49-F238E27FC236}">
                  <a16:creationId xmlns:a16="http://schemas.microsoft.com/office/drawing/2014/main" id="{D28A1D1C-56A5-8DD7-574A-F7941B005E07}"/>
                </a:ext>
              </a:extLst>
            </p:cNvPr>
            <p:cNvSpPr/>
            <p:nvPr/>
          </p:nvSpPr>
          <p:spPr bwMode="auto">
            <a:xfrm>
              <a:off x="8841084" y="112784"/>
              <a:ext cx="2718477" cy="2718480"/>
            </a:xfrm>
            <a:prstGeom prst="ellipse">
              <a:avLst/>
            </a:prstGeom>
            <a:gradFill>
              <a:gsLst>
                <a:gs pos="3000">
                  <a:srgbClr val="FFE399"/>
                </a:gs>
                <a:gs pos="57000">
                  <a:srgbClr val="F5B47F">
                    <a:alpha val="87000"/>
                  </a:srgbClr>
                </a:gs>
                <a:gs pos="100000">
                  <a:srgbClr val="F09D7C"/>
                </a:gs>
              </a:gsLst>
              <a:lin ang="2700044"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pic>
          <p:nvPicPr>
            <p:cNvPr id="10" name="Graphic 9">
              <a:extLst>
                <a:ext uri="{FF2B5EF4-FFF2-40B4-BE49-F238E27FC236}">
                  <a16:creationId xmlns:a16="http://schemas.microsoft.com/office/drawing/2014/main" id="{DAEDD236-2417-9C8D-A66D-3F214EC7D4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5680" y="477382"/>
              <a:ext cx="1989286" cy="1989283"/>
            </a:xfrm>
            <a:prstGeom prst="rect">
              <a:avLst/>
            </a:prstGeom>
          </p:spPr>
        </p:pic>
      </p:grpSp>
      <p:sp>
        <p:nvSpPr>
          <p:cNvPr id="11" name="Rectangle: Rounded Corners 10">
            <a:extLst>
              <a:ext uri="{FF2B5EF4-FFF2-40B4-BE49-F238E27FC236}">
                <a16:creationId xmlns:a16="http://schemas.microsoft.com/office/drawing/2014/main" id="{AB7E8CC9-8169-B539-D2D3-8CFDF5112782}"/>
              </a:ext>
              <a:ext uri="{C183D7F6-B498-43B3-948B-1728B52AA6E4}">
                <adec:decorative xmlns:adec="http://schemas.microsoft.com/office/drawing/2017/decorative" val="1"/>
              </a:ext>
            </a:extLst>
          </p:cNvPr>
          <p:cNvSpPr/>
          <p:nvPr/>
        </p:nvSpPr>
        <p:spPr bwMode="auto">
          <a:xfrm>
            <a:off x="8237592" y="1980643"/>
            <a:ext cx="3374381" cy="3927583"/>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12" name="Rectangle: Rounded Corners 11">
            <a:extLst>
              <a:ext uri="{FF2B5EF4-FFF2-40B4-BE49-F238E27FC236}">
                <a16:creationId xmlns:a16="http://schemas.microsoft.com/office/drawing/2014/main" id="{59211990-A547-CF8B-A023-A8E5C54FF0D2}"/>
              </a:ext>
              <a:ext uri="{C183D7F6-B498-43B3-948B-1728B52AA6E4}">
                <adec:decorative xmlns:adec="http://schemas.microsoft.com/office/drawing/2017/decorative" val="0"/>
              </a:ext>
            </a:extLst>
          </p:cNvPr>
          <p:cNvSpPr/>
          <p:nvPr/>
        </p:nvSpPr>
        <p:spPr bwMode="auto">
          <a:xfrm>
            <a:off x="8085192" y="1828243"/>
            <a:ext cx="3374381" cy="3927583"/>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274320" bIns="146304" numCol="1" spcCol="0" rtlCol="0" fromWordArt="0" anchor="t" anchorCtr="0" forceAA="0" compatLnSpc="1">
            <a:prstTxWarp prst="textNoShape">
              <a:avLst/>
            </a:prstTxWarp>
            <a:noAutofit/>
          </a:bodyPr>
          <a:lstStyle/>
          <a:p>
            <a:pPr marL="182880" marR="0" lvl="0" indent="0" algn="l" defTabSz="914367"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gradFill>
                  <a:gsLst>
                    <a:gs pos="48300">
                      <a:srgbClr val="6358CC"/>
                    </a:gs>
                    <a:gs pos="100000">
                      <a:srgbClr val="0078D4"/>
                    </a:gs>
                    <a:gs pos="0">
                      <a:srgbClr val="C03BC4"/>
                    </a:gs>
                  </a:gsLst>
                  <a:lin ang="3000000" scaled="0"/>
                </a:gradFill>
                <a:effectLst/>
                <a:uLnTx/>
                <a:uFillTx/>
                <a:latin typeface="Segoe Sans Text"/>
                <a:ea typeface="+mn-ea"/>
                <a:cs typeface="+mn-cs"/>
              </a:rPr>
              <a:t>Azure savings plan </a:t>
            </a:r>
            <a:br>
              <a:rPr kumimoji="0" lang="en-US" sz="1800" b="1" i="0" u="none" strike="noStrike" kern="1200" cap="none" spc="0" normalizeH="0" baseline="0" noProof="0" dirty="0">
                <a:ln>
                  <a:noFill/>
                </a:ln>
                <a:gradFill>
                  <a:gsLst>
                    <a:gs pos="48300">
                      <a:srgbClr val="6358CC"/>
                    </a:gs>
                    <a:gs pos="100000">
                      <a:srgbClr val="0078D4"/>
                    </a:gs>
                    <a:gs pos="0">
                      <a:srgbClr val="C03BC4"/>
                    </a:gs>
                  </a:gsLst>
                  <a:lin ang="3000000" scaled="0"/>
                </a:gradFill>
                <a:effectLst/>
                <a:uLnTx/>
                <a:uFillTx/>
                <a:latin typeface="Segoe Sans Text"/>
                <a:ea typeface="+mn-ea"/>
                <a:cs typeface="+mn-cs"/>
              </a:rPr>
            </a:br>
            <a:r>
              <a:rPr kumimoji="0" lang="en-US" sz="1800" b="1" i="0" u="none" strike="noStrike" kern="1200" cap="none" spc="0" normalizeH="0" baseline="0" noProof="0" dirty="0">
                <a:ln>
                  <a:noFill/>
                </a:ln>
                <a:gradFill>
                  <a:gsLst>
                    <a:gs pos="48300">
                      <a:srgbClr val="6358CC"/>
                    </a:gs>
                    <a:gs pos="100000">
                      <a:srgbClr val="0078D4"/>
                    </a:gs>
                    <a:gs pos="0">
                      <a:srgbClr val="C03BC4"/>
                    </a:gs>
                  </a:gsLst>
                  <a:lin ang="3000000" scaled="0"/>
                </a:gradFill>
                <a:effectLst/>
                <a:uLnTx/>
                <a:uFillTx/>
                <a:latin typeface="Segoe Sans Text"/>
                <a:ea typeface="+mn-ea"/>
                <a:cs typeface="+mn-cs"/>
              </a:rPr>
              <a:t>for compute</a:t>
            </a:r>
            <a:endParaRPr kumimoji="0" lang="en-US" sz="1800" b="0" i="0" u="none" strike="noStrike" kern="100" cap="none" spc="0" normalizeH="0" baseline="0" noProof="0" dirty="0">
              <a:ln>
                <a:noFill/>
              </a:ln>
              <a:solidFill>
                <a:srgbClr val="000000"/>
              </a:solidFill>
              <a:effectLst/>
              <a:uLnTx/>
              <a:uFillTx/>
              <a:latin typeface="Segoe Sans Text"/>
              <a:ea typeface="Calibri" panose="020F0502020204030204" pitchFamily="34" charset="0"/>
              <a:cs typeface="Arial" panose="020B0604020202020204" pitchFamily="34" charset="0"/>
            </a:endParaRPr>
          </a:p>
          <a:p>
            <a:pPr marL="182880" marR="0" lvl="0" indent="0" algn="l" defTabSz="914367" rtl="0" eaLnBrk="1" fontAlgn="auto" latinLnBrk="0" hangingPunct="1">
              <a:lnSpc>
                <a:spcPct val="100000"/>
              </a:lnSpc>
              <a:spcBef>
                <a:spcPts val="0"/>
              </a:spcBef>
              <a:spcAft>
                <a:spcPts val="800"/>
              </a:spcAft>
              <a:buClrTx/>
              <a:buSzTx/>
              <a:buFontTx/>
              <a:buNone/>
              <a:tabLst/>
              <a:defRPr/>
            </a:pPr>
            <a:r>
              <a:rPr kumimoji="0" lang="en-US" sz="1200" b="0" i="0" u="none" strike="noStrike" kern="100" cap="none" spc="0" normalizeH="0" baseline="0" noProof="0" dirty="0">
                <a:ln>
                  <a:noFill/>
                </a:ln>
                <a:solidFill>
                  <a:srgbClr val="000000"/>
                </a:solidFill>
                <a:effectLst/>
                <a:uLnTx/>
                <a:uFillTx/>
                <a:latin typeface="Segoe Sans Text Semibold"/>
                <a:ea typeface="Calibri" panose="020F0502020204030204" pitchFamily="34" charset="0"/>
                <a:cs typeface="Arial" panose="020B0604020202020204" pitchFamily="34" charset="0"/>
              </a:rPr>
              <a:t>Save up to 65% compared to pay-as-you-go prices on select compute services</a:t>
            </a:r>
            <a:r>
              <a:rPr kumimoji="0" lang="en-US" sz="1200" b="0" i="0" u="none" strike="noStrike" kern="1200" cap="none" spc="0" normalizeH="0" baseline="30000" noProof="0" dirty="0">
                <a:ln>
                  <a:noFill/>
                </a:ln>
                <a:solidFill>
                  <a:srgbClr val="000000"/>
                </a:solidFill>
                <a:effectLst/>
                <a:uLnTx/>
                <a:uFillTx/>
                <a:latin typeface="Segoe Sans Text"/>
                <a:ea typeface="+mn-ea"/>
                <a:cs typeface="+mn-cs"/>
              </a:rPr>
              <a:t>4</a:t>
            </a:r>
            <a:r>
              <a:rPr kumimoji="0" lang="en-US" sz="1200" b="0" i="0" u="none" strike="noStrike" kern="100" cap="none" spc="0" normalizeH="0" baseline="0" noProof="0" dirty="0">
                <a:ln>
                  <a:noFill/>
                </a:ln>
                <a:solidFill>
                  <a:srgbClr val="000000"/>
                </a:solidFill>
                <a:effectLst/>
                <a:uLnTx/>
                <a:uFillTx/>
                <a:latin typeface="Segoe Sans Text Semibold"/>
                <a:ea typeface="Calibri" panose="020F0502020204030204" pitchFamily="34" charset="0"/>
                <a:cs typeface="Arial" panose="020B0604020202020204" pitchFamily="34" charset="0"/>
              </a:rPr>
              <a:t> </a:t>
            </a:r>
          </a:p>
          <a:p>
            <a:pPr marL="395288" marR="0" lvl="0" indent="-21272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000000"/>
                </a:solidFill>
                <a:effectLst/>
                <a:uLnTx/>
                <a:uFillTx/>
                <a:latin typeface="Segoe Sans Text"/>
                <a:ea typeface="Calibri" panose="020F0502020204030204" pitchFamily="34" charset="0"/>
                <a:cs typeface="Arial" panose="020B0604020202020204" pitchFamily="34" charset="0"/>
              </a:rPr>
              <a:t>Save money across select compute services globally by committing to spend a fixed hourly amount for 1 or 3 years, unlocking lower prices until you reach your hourly commitment. </a:t>
            </a:r>
          </a:p>
          <a:p>
            <a:pPr marL="395288" marR="0" lvl="0" indent="-21272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000000"/>
                </a:solidFill>
                <a:effectLst/>
                <a:uLnTx/>
                <a:uFillTx/>
                <a:latin typeface="Segoe Sans Text"/>
                <a:ea typeface="Calibri" panose="020F0502020204030204" pitchFamily="34" charset="0"/>
                <a:cs typeface="Arial" panose="020B0604020202020204" pitchFamily="34" charset="0"/>
              </a:rPr>
              <a:t>Utilize for dynamic workloads while accommodating for planned or unplanned changes</a:t>
            </a:r>
          </a:p>
        </p:txBody>
      </p:sp>
      <p:grpSp>
        <p:nvGrpSpPr>
          <p:cNvPr id="13" name="Group 12">
            <a:extLst>
              <a:ext uri="{FF2B5EF4-FFF2-40B4-BE49-F238E27FC236}">
                <a16:creationId xmlns:a16="http://schemas.microsoft.com/office/drawing/2014/main" id="{DE6DBF92-6D19-B288-0E87-3871E8E972B5}"/>
              </a:ext>
              <a:ext uri="{C183D7F6-B498-43B3-948B-1728B52AA6E4}">
                <adec:decorative xmlns:adec="http://schemas.microsoft.com/office/drawing/2017/decorative" val="1"/>
              </a:ext>
            </a:extLst>
          </p:cNvPr>
          <p:cNvGrpSpPr/>
          <p:nvPr/>
        </p:nvGrpSpPr>
        <p:grpSpPr>
          <a:xfrm>
            <a:off x="10585021" y="1553403"/>
            <a:ext cx="773737" cy="773737"/>
            <a:chOff x="7759549" y="4343763"/>
            <a:chExt cx="2285637" cy="2285637"/>
          </a:xfrm>
          <a:effectLst>
            <a:outerShdw blurRad="203200" dist="38100" dir="2700000" algn="tl" rotWithShape="0">
              <a:prstClr val="black">
                <a:alpha val="35000"/>
              </a:prstClr>
            </a:outerShdw>
          </a:effectLst>
        </p:grpSpPr>
        <p:sp>
          <p:nvSpPr>
            <p:cNvPr id="14" name="Oval 13">
              <a:extLst>
                <a:ext uri="{FF2B5EF4-FFF2-40B4-BE49-F238E27FC236}">
                  <a16:creationId xmlns:a16="http://schemas.microsoft.com/office/drawing/2014/main" id="{DDA5708D-AC83-E26E-5042-4A7209587EE3}"/>
                </a:ext>
              </a:extLst>
            </p:cNvPr>
            <p:cNvSpPr/>
            <p:nvPr/>
          </p:nvSpPr>
          <p:spPr bwMode="auto">
            <a:xfrm>
              <a:off x="7759549" y="4343763"/>
              <a:ext cx="2285637" cy="2285637"/>
            </a:xfrm>
            <a:prstGeom prst="ellipse">
              <a:avLst/>
            </a:prstGeom>
            <a:gradFill>
              <a:gsLst>
                <a:gs pos="14000">
                  <a:srgbClr val="C7E49E"/>
                </a:gs>
                <a:gs pos="53000">
                  <a:srgbClr val="A1D6A5"/>
                </a:gs>
                <a:gs pos="100000">
                  <a:srgbClr val="79C7AE"/>
                </a:gs>
              </a:gsLst>
              <a:lin ang="2700044"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15" name="Graphic 14">
              <a:extLst>
                <a:ext uri="{FF2B5EF4-FFF2-40B4-BE49-F238E27FC236}">
                  <a16:creationId xmlns:a16="http://schemas.microsoft.com/office/drawing/2014/main" id="{C83E6F8F-4664-5894-2276-142C0F633D33}"/>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8092265" y="4673680"/>
              <a:ext cx="1672438" cy="1672438"/>
            </a:xfrm>
            <a:prstGeom prst="rect">
              <a:avLst/>
            </a:prstGeom>
          </p:spPr>
        </p:pic>
      </p:grpSp>
      <p:sp>
        <p:nvSpPr>
          <p:cNvPr id="17" name="TextBox 16">
            <a:extLst>
              <a:ext uri="{FF2B5EF4-FFF2-40B4-BE49-F238E27FC236}">
                <a16:creationId xmlns:a16="http://schemas.microsoft.com/office/drawing/2014/main" id="{C3253C36-BD58-99CA-D4E2-8819AAE95F0A}"/>
              </a:ext>
            </a:extLst>
          </p:cNvPr>
          <p:cNvSpPr txBox="1"/>
          <p:nvPr/>
        </p:nvSpPr>
        <p:spPr>
          <a:xfrm>
            <a:off x="588264" y="1104569"/>
            <a:ext cx="4910540" cy="30777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600"/>
              </a:spcBef>
              <a:spcAft>
                <a:spcPts val="2400"/>
              </a:spcAft>
              <a:buClrTx/>
              <a:buSzTx/>
              <a:buFontTx/>
              <a:buNone/>
              <a:tabLst/>
              <a:defRPr/>
            </a:pPr>
            <a:r>
              <a:rPr kumimoji="0" lang="en-US" sz="2000" b="0" i="0" u="none" strike="noStrike" kern="100" cap="none" spc="0" normalizeH="0" baseline="0" noProof="0">
                <a:ln>
                  <a:noFill/>
                </a:ln>
                <a:solidFill>
                  <a:srgbClr val="000000"/>
                </a:solidFill>
                <a:effectLst/>
                <a:uLnTx/>
                <a:uFillTx/>
                <a:latin typeface="Segoe Sans Text Semibold"/>
                <a:ea typeface="Calibri"/>
                <a:cs typeface="Arial"/>
              </a:rPr>
              <a:t>Strategic pricing offers</a:t>
            </a:r>
            <a:endParaRPr kumimoji="0" lang="en-US" sz="1750" b="0" i="0" u="none" strike="noStrike" kern="1200" cap="none" spc="0" normalizeH="0" baseline="0" noProof="0">
              <a:ln>
                <a:noFill/>
              </a:ln>
              <a:solidFill>
                <a:srgbClr val="000000"/>
              </a:solidFill>
              <a:effectLst/>
              <a:uLnTx/>
              <a:uFillTx/>
              <a:latin typeface="Segoe Sans Text Semibold"/>
              <a:ea typeface="+mn-ea"/>
              <a:cs typeface="Segoe Sans Text Semibold"/>
            </a:endParaRPr>
          </a:p>
        </p:txBody>
      </p:sp>
      <p:sp>
        <p:nvSpPr>
          <p:cNvPr id="18" name="Text Placeholder 14">
            <a:extLst>
              <a:ext uri="{FF2B5EF4-FFF2-40B4-BE49-F238E27FC236}">
                <a16:creationId xmlns:a16="http://schemas.microsoft.com/office/drawing/2014/main" id="{F8370FA6-CFAA-D082-252E-34071B568BE1}"/>
              </a:ext>
            </a:extLst>
          </p:cNvPr>
          <p:cNvSpPr txBox="1">
            <a:spLocks/>
          </p:cNvSpPr>
          <p:nvPr/>
        </p:nvSpPr>
        <p:spPr>
          <a:xfrm>
            <a:off x="566933" y="5951483"/>
            <a:ext cx="11679997" cy="642414"/>
          </a:xfrm>
          <a:prstGeom prst="rect">
            <a:avLst/>
          </a:prstGeom>
        </p:spPr>
        <p:txBody>
          <a:bodyPr vert="horz" lIns="0" tIns="0" rIns="0" bIns="0" rtlCol="0" anchor="b" anchorCtr="0">
            <a:noAutofit/>
          </a:bodyPr>
          <a:lstStyle>
            <a:lvl1pPr marL="228029" indent="-228029" algn="l" defTabSz="912114" rtl="0" eaLnBrk="1" latinLnBrk="0" hangingPunct="1">
              <a:lnSpc>
                <a:spcPct val="90000"/>
              </a:lnSpc>
              <a:spcBef>
                <a:spcPts val="998"/>
              </a:spcBef>
              <a:buFont typeface="Arial" panose="020B0604020202020204" pitchFamily="34" charset="0"/>
              <a:buChar char="•"/>
              <a:defRPr sz="2800" kern="1200">
                <a:solidFill>
                  <a:schemeClr val="bg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400" kern="1200">
                <a:solidFill>
                  <a:schemeClr val="bg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2000" kern="1200">
                <a:solidFill>
                  <a:schemeClr val="bg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800" kern="1200">
                <a:solidFill>
                  <a:schemeClr val="bg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800" kern="1200">
                <a:solidFill>
                  <a:schemeClr val="bg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l" defTabSz="911939"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30000" noProof="0" dirty="0">
                <a:ln>
                  <a:noFill/>
                </a:ln>
                <a:solidFill>
                  <a:srgbClr val="000000"/>
                </a:solidFill>
                <a:effectLst/>
                <a:uLnTx/>
                <a:uFillTx/>
                <a:latin typeface="Segoe Sans Text"/>
                <a:ea typeface="+mn-ea"/>
                <a:cs typeface="+mn-cs"/>
              </a:rPr>
              <a:t>1 </a:t>
            </a:r>
            <a:r>
              <a:rPr kumimoji="0" lang="en-US" sz="800" b="0" i="0" u="none" strike="noStrike" kern="1200" cap="none" spc="0" normalizeH="0" baseline="0" noProof="0" dirty="0">
                <a:ln>
                  <a:noFill/>
                </a:ln>
                <a:solidFill>
                  <a:srgbClr val="FFFFFF"/>
                </a:solidFill>
                <a:effectLst/>
                <a:uLnTx/>
                <a:uFillTx/>
                <a:latin typeface="Segoe Sans Text"/>
                <a:ea typeface="+mn-ea"/>
                <a:cs typeface="+mn-cs"/>
                <a:hlinkClick r:id="rId7"/>
              </a:rPr>
              <a:t>Azure Hybrid Benefit - Hybrid Cost Calculator | Microsoft Azure</a:t>
            </a:r>
            <a:endParaRPr kumimoji="0" lang="en-US" sz="800" b="0" i="0" u="none" strike="noStrike" kern="1200" cap="none" spc="0" normalizeH="0" baseline="0" noProof="0" dirty="0">
              <a:ln>
                <a:noFill/>
              </a:ln>
              <a:solidFill>
                <a:srgbClr val="FFFFFF"/>
              </a:solidFill>
              <a:effectLst/>
              <a:uLnTx/>
              <a:uFillTx/>
              <a:latin typeface="Segoe Sans Text"/>
              <a:ea typeface="+mn-ea"/>
              <a:cs typeface="+mn-cs"/>
            </a:endParaRPr>
          </a:p>
          <a:p>
            <a:pPr marL="0" marR="0" lvl="0" indent="0" algn="l" defTabSz="911939"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30000" noProof="0" dirty="0">
                <a:ln>
                  <a:noFill/>
                </a:ln>
                <a:solidFill>
                  <a:srgbClr val="000000"/>
                </a:solidFill>
                <a:effectLst/>
                <a:uLnTx/>
                <a:uFillTx/>
                <a:latin typeface="Segoe Sans Text"/>
                <a:ea typeface="+mn-ea"/>
                <a:cs typeface="+mn-cs"/>
              </a:rPr>
              <a:t>2 </a:t>
            </a:r>
            <a:r>
              <a:rPr kumimoji="0" lang="en-US" sz="800" b="0" i="0" u="none" strike="noStrike" kern="1200" cap="none" spc="0" normalizeH="0" baseline="0" noProof="0" dirty="0">
                <a:ln>
                  <a:noFill/>
                </a:ln>
                <a:solidFill>
                  <a:srgbClr val="000000"/>
                </a:solidFill>
                <a:effectLst/>
                <a:uLnTx/>
                <a:uFillTx/>
                <a:latin typeface="Segoe Sans Text"/>
                <a:ea typeface="+mn-ea"/>
                <a:cs typeface="+mn-cs"/>
              </a:rPr>
              <a:t>Microsoft has conveniently negotiated this rights alongside the AHB right to migrate to Azure</a:t>
            </a:r>
            <a:endParaRPr kumimoji="0" lang="en-US" sz="800" b="0" i="0" u="none" strike="noStrike" kern="1200" cap="none" spc="0" normalizeH="0" baseline="30000" noProof="0" dirty="0">
              <a:ln>
                <a:noFill/>
              </a:ln>
              <a:solidFill>
                <a:srgbClr val="000000"/>
              </a:solidFill>
              <a:effectLst/>
              <a:uLnTx/>
              <a:uFillTx/>
              <a:latin typeface="Segoe Sans Text"/>
              <a:ea typeface="+mn-ea"/>
              <a:cs typeface="+mn-cs"/>
            </a:endParaRPr>
          </a:p>
          <a:p>
            <a:pPr marL="0" marR="0" lvl="0" indent="0" algn="l" defTabSz="911939"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30000" noProof="0" dirty="0">
                <a:ln>
                  <a:noFill/>
                </a:ln>
                <a:solidFill>
                  <a:srgbClr val="000000"/>
                </a:solidFill>
                <a:effectLst/>
                <a:uLnTx/>
                <a:uFillTx/>
                <a:latin typeface="Segoe Sans Text"/>
                <a:ea typeface="+mn-ea"/>
                <a:cs typeface="+mn-cs"/>
              </a:rPr>
              <a:t>3 </a:t>
            </a:r>
            <a:r>
              <a:rPr kumimoji="0" lang="en-US" sz="800" b="0" i="0" u="none" strike="noStrike" kern="1200" cap="none" spc="0" normalizeH="0" baseline="0" noProof="0" dirty="0">
                <a:ln>
                  <a:noFill/>
                </a:ln>
                <a:solidFill>
                  <a:srgbClr val="0068DA"/>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Azure Reserved Virtual Machine Instances | Microsoft Azure</a:t>
            </a:r>
            <a:r>
              <a:rPr kumimoji="0" lang="en-US" sz="800" b="0" i="0" u="none" strike="noStrike" kern="1200" cap="none" spc="0" normalizeH="0" baseline="0" noProof="0" dirty="0">
                <a:ln>
                  <a:noFill/>
                </a:ln>
                <a:solidFill>
                  <a:srgbClr val="0068DA"/>
                </a:solidFill>
                <a:effectLst/>
                <a:uLnTx/>
                <a:uFillTx/>
                <a:latin typeface="Segoe Sans Text"/>
                <a:ea typeface="+mn-ea"/>
                <a:cs typeface="+mn-cs"/>
              </a:rPr>
              <a:t> </a:t>
            </a:r>
            <a:endParaRPr kumimoji="0" lang="en-US" sz="800" b="0" i="0" u="none" strike="noStrike" kern="1200" cap="none" spc="0" normalizeH="0" baseline="0" noProof="0" dirty="0">
              <a:ln>
                <a:noFill/>
              </a:ln>
              <a:solidFill>
                <a:srgbClr val="0078D5"/>
              </a:solidFill>
              <a:effectLst/>
              <a:uLnTx/>
              <a:uFillTx/>
              <a:latin typeface="Segoe Sans Text"/>
              <a:ea typeface="+mn-ea"/>
              <a:cs typeface="+mn-cs"/>
            </a:endParaRPr>
          </a:p>
          <a:p>
            <a:pPr marL="0" marR="0" lvl="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30000" noProof="0" dirty="0">
                <a:ln>
                  <a:noFill/>
                </a:ln>
                <a:solidFill>
                  <a:srgbClr val="000000"/>
                </a:solidFill>
                <a:effectLst/>
                <a:uLnTx/>
                <a:uFillTx/>
                <a:latin typeface="Segoe Sans Text"/>
                <a:ea typeface="+mn-ea"/>
                <a:cs typeface="+mn-cs"/>
              </a:rPr>
              <a:t>4 </a:t>
            </a:r>
            <a:r>
              <a:rPr kumimoji="0" lang="en-US" sz="800" b="0" i="0" u="none" strike="noStrike" kern="1200" cap="none" spc="0" normalizeH="0" baseline="0" noProof="0" dirty="0">
                <a:ln>
                  <a:noFill/>
                </a:ln>
                <a:solidFill>
                  <a:srgbClr val="0078D5"/>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Azure savings plan for compute</a:t>
            </a:r>
            <a:r>
              <a:rPr kumimoji="0" lang="en-US" sz="800" b="0" i="0" u="none" strike="noStrike" kern="1200" cap="none" spc="0" normalizeH="0" baseline="0" noProof="0" dirty="0">
                <a:ln>
                  <a:noFill/>
                </a:ln>
                <a:solidFill>
                  <a:srgbClr val="0078D5"/>
                </a:solidFill>
                <a:effectLst/>
                <a:uLnTx/>
                <a:uFillTx/>
                <a:latin typeface="Segoe Sans Text"/>
                <a:ea typeface="+mn-ea"/>
                <a:cs typeface="+mn-cs"/>
              </a:rPr>
              <a:t> </a:t>
            </a:r>
            <a:endParaRPr kumimoji="0" lang="en-US" sz="800" b="0" i="0" u="none" strike="noStrike" kern="1200" cap="none" spc="0" normalizeH="0" baseline="0" noProof="0" dirty="0">
              <a:ln>
                <a:noFill/>
              </a:ln>
              <a:solidFill>
                <a:srgbClr val="0068DA"/>
              </a:solidFill>
              <a:effectLst/>
              <a:uLnTx/>
              <a:uFillTx/>
              <a:latin typeface="Segoe Sans Text"/>
              <a:ea typeface="+mn-ea"/>
              <a:cs typeface="+mn-cs"/>
            </a:endParaRPr>
          </a:p>
        </p:txBody>
      </p:sp>
    </p:spTree>
    <p:extLst>
      <p:ext uri="{BB962C8B-B14F-4D97-AF65-F5344CB8AC3E}">
        <p14:creationId xmlns:p14="http://schemas.microsoft.com/office/powerpoint/2010/main" val="191527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63" presetClass="path" presetSubtype="0" decel="100000" fill="hold" grpId="1" nodeType="withEffect">
                                  <p:stCondLst>
                                    <p:cond delay="100"/>
                                  </p:stCondLst>
                                  <p:childTnLst>
                                    <p:animMotion origin="layout" path="M -0.0224 -0.05046 L 4.16667E-6 -4.07407E-6 " pathEditMode="relative" rAng="0" ptsTypes="AA">
                                      <p:cBhvr>
                                        <p:cTn id="12" dur="750" fill="hold"/>
                                        <p:tgtEl>
                                          <p:spTgt spid="4"/>
                                        </p:tgtEl>
                                        <p:attrNameLst>
                                          <p:attrName>ppt_x</p:attrName>
                                          <p:attrName>ppt_y</p:attrName>
                                        </p:attrNameLst>
                                      </p:cBhvr>
                                      <p:rCtr x="1120" y="2523"/>
                                    </p:animMotion>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35" presetClass="path" presetSubtype="0" decel="100000" fill="hold" grpId="1" nodeType="withEffect">
                                  <p:stCondLst>
                                    <p:cond delay="0"/>
                                  </p:stCondLst>
                                  <p:childTnLst>
                                    <p:animMotion origin="layout" path="M 0.02239 0.03148 L 4.16667E-6 3.7037E-6 " pathEditMode="relative" rAng="0" ptsTypes="AA">
                                      <p:cBhvr>
                                        <p:cTn id="17" dur="750" fill="hold"/>
                                        <p:tgtEl>
                                          <p:spTgt spid="3"/>
                                        </p:tgtEl>
                                        <p:attrNameLst>
                                          <p:attrName>ppt_x</p:attrName>
                                          <p:attrName>ppt_y</p:attrName>
                                        </p:attrNameLst>
                                      </p:cBhvr>
                                      <p:rCtr x="-1120" y="-1574"/>
                                    </p:animMotion>
                                  </p:childTnLst>
                                </p:cTn>
                              </p:par>
                              <p:par>
                                <p:cTn id="18" presetID="10" presetClass="entr" presetSubtype="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63" presetClass="path" presetSubtype="0" decel="100000" fill="hold" grpId="1" nodeType="withEffect">
                                  <p:stCondLst>
                                    <p:cond delay="100"/>
                                  </p:stCondLst>
                                  <p:childTnLst>
                                    <p:animMotion origin="layout" path="M -0.0224 -0.05047 L 8.33333E-7 4.81481E-6 " pathEditMode="relative" rAng="0" ptsTypes="AA">
                                      <p:cBhvr>
                                        <p:cTn id="22" dur="750" fill="hold"/>
                                        <p:tgtEl>
                                          <p:spTgt spid="7"/>
                                        </p:tgtEl>
                                        <p:attrNameLst>
                                          <p:attrName>ppt_x</p:attrName>
                                          <p:attrName>ppt_y</p:attrName>
                                        </p:attrNameLst>
                                      </p:cBhvr>
                                      <p:rCtr x="1120" y="2523"/>
                                    </p:animMotion>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35" presetClass="path" presetSubtype="0" decel="100000" fill="hold" grpId="1" nodeType="withEffect">
                                  <p:stCondLst>
                                    <p:cond delay="0"/>
                                  </p:stCondLst>
                                  <p:childTnLst>
                                    <p:animMotion origin="layout" path="M 0.0224 0.03148 L 8.33333E-7 2.59259E-6 " pathEditMode="relative" rAng="0" ptsTypes="AA">
                                      <p:cBhvr>
                                        <p:cTn id="27" dur="750" fill="hold"/>
                                        <p:tgtEl>
                                          <p:spTgt spid="6"/>
                                        </p:tgtEl>
                                        <p:attrNameLst>
                                          <p:attrName>ppt_x</p:attrName>
                                          <p:attrName>ppt_y</p:attrName>
                                        </p:attrNameLst>
                                      </p:cBhvr>
                                      <p:rCtr x="-1120" y="-1574"/>
                                    </p:animMotion>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63" presetClass="path" presetSubtype="0" decel="100000" fill="hold" grpId="1" nodeType="withEffect">
                                  <p:stCondLst>
                                    <p:cond delay="100"/>
                                  </p:stCondLst>
                                  <p:childTnLst>
                                    <p:animMotion origin="layout" path="M -0.02239 -0.05047 L -2.5E-6 4.81481E-6 " pathEditMode="relative" rAng="0" ptsTypes="AA">
                                      <p:cBhvr>
                                        <p:cTn id="35" dur="750" fill="hold"/>
                                        <p:tgtEl>
                                          <p:spTgt spid="12"/>
                                        </p:tgtEl>
                                        <p:attrNameLst>
                                          <p:attrName>ppt_x</p:attrName>
                                          <p:attrName>ppt_y</p:attrName>
                                        </p:attrNameLst>
                                      </p:cBhvr>
                                      <p:rCtr x="1120" y="2523"/>
                                    </p:animMotion>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35" presetClass="path" presetSubtype="0" decel="100000" fill="hold" grpId="1" nodeType="withEffect">
                                  <p:stCondLst>
                                    <p:cond delay="0"/>
                                  </p:stCondLst>
                                  <p:childTnLst>
                                    <p:animMotion origin="layout" path="M 0.0224 0.03148 L -2.5E-6 2.59259E-6 " pathEditMode="relative" rAng="0" ptsTypes="AA">
                                      <p:cBhvr>
                                        <p:cTn id="40" dur="750" fill="hold"/>
                                        <p:tgtEl>
                                          <p:spTgt spid="11"/>
                                        </p:tgtEl>
                                        <p:attrNameLst>
                                          <p:attrName>ppt_x</p:attrName>
                                          <p:attrName>ppt_y</p:attrName>
                                        </p:attrNameLst>
                                      </p:cBhvr>
                                      <p:rCtr x="-1120" y="-1574"/>
                                    </p:animMotion>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animBg="1"/>
      <p:bldP spid="7" grpId="1" animBg="1"/>
      <p:bldP spid="11" grpId="0" animBg="1"/>
      <p:bldP spid="11" grpId="1" animBg="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B7EBC87-2F9B-495D-9A6C-E309AF480103}"/>
              </a:ext>
            </a:extLst>
          </p:cNvPr>
          <p:cNvSpPr>
            <a:spLocks noGrp="1"/>
          </p:cNvSpPr>
          <p:nvPr>
            <p:ph type="title"/>
          </p:nvPr>
        </p:nvSpPr>
        <p:spPr>
          <a:xfrm>
            <a:off x="588263" y="507768"/>
            <a:ext cx="6106451" cy="886397"/>
          </a:xfrm>
        </p:spPr>
        <p:txBody>
          <a:bodyPr/>
          <a:lstStyle/>
          <a:p>
            <a:pPr>
              <a:lnSpc>
                <a:spcPct val="90000"/>
              </a:lnSpc>
            </a:pPr>
            <a:r>
              <a:rPr lang="en-US" sz="3200" spc="-60" noProof="0">
                <a:cs typeface="Segoe UI"/>
              </a:rPr>
              <a:t>Plan for known usage needs and realize instant savings</a:t>
            </a:r>
            <a:endParaRPr lang="en-US" sz="3200" spc="-60">
              <a:cs typeface="Segoe UI"/>
            </a:endParaRPr>
          </a:p>
        </p:txBody>
      </p:sp>
      <p:sp>
        <p:nvSpPr>
          <p:cNvPr id="1406" name="TextBox 1405">
            <a:extLst>
              <a:ext uri="{FF2B5EF4-FFF2-40B4-BE49-F238E27FC236}">
                <a16:creationId xmlns:a16="http://schemas.microsoft.com/office/drawing/2014/main" id="{FB7F8A21-A024-2ED3-5AAF-4EC820EEDD82}"/>
              </a:ext>
            </a:extLst>
          </p:cNvPr>
          <p:cNvSpPr txBox="1"/>
          <p:nvPr/>
        </p:nvSpPr>
        <p:spPr>
          <a:xfrm>
            <a:off x="502892" y="1540188"/>
            <a:ext cx="6255758" cy="400110"/>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mn-cs"/>
              </a:rPr>
              <a:t>Optimizing compute costs at scale | example </a:t>
            </a:r>
          </a:p>
        </p:txBody>
      </p:sp>
      <p:sp>
        <p:nvSpPr>
          <p:cNvPr id="1360" name="TextBox 1359">
            <a:extLst>
              <a:ext uri="{FF2B5EF4-FFF2-40B4-BE49-F238E27FC236}">
                <a16:creationId xmlns:a16="http://schemas.microsoft.com/office/drawing/2014/main" id="{FD3FE65D-1F8C-EEE5-2E22-EBACF20FC7BF}"/>
              </a:ext>
            </a:extLst>
          </p:cNvPr>
          <p:cNvSpPr txBox="1"/>
          <p:nvPr/>
        </p:nvSpPr>
        <p:spPr>
          <a:xfrm>
            <a:off x="588263" y="2187705"/>
            <a:ext cx="6409336" cy="1083245"/>
          </a:xfrm>
          <a:prstGeom prst="roundRect">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defTabSz="932742" fontAlgn="auto">
              <a:lnSpc>
                <a:spcPct val="100000"/>
              </a:lnSpc>
              <a:spcBef>
                <a:spcPts val="0"/>
              </a:spcBef>
              <a:spcAft>
                <a:spcPts val="1000"/>
              </a:spcAft>
              <a:buClrTx/>
              <a:buSzPct val="90000"/>
              <a:buFont typeface="Wingdings" panose="05000000000000000000" pitchFamily="2" charset="2"/>
              <a:buNone/>
              <a:tabLst/>
              <a:defRPr kern="0" spc="-49">
                <a:ln w="3175">
                  <a:noFill/>
                </a:ln>
                <a:gradFill>
                  <a:gsLst>
                    <a:gs pos="83000">
                      <a:srgbClr val="0078D3"/>
                    </a:gs>
                    <a:gs pos="100000">
                      <a:srgbClr val="0078D3"/>
                    </a:gs>
                  </a:gsLst>
                  <a:lin ang="5400000" scaled="1"/>
                </a:gradFill>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10000"/>
              </a:lnSpc>
              <a:spcBef>
                <a:spcPts val="6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Segoe UI" pitchFamily="34" charset="0"/>
              </a:rPr>
              <a:t>Your compute cost totals $1,000,000 billed on a pay-as-you-go basis.</a:t>
            </a:r>
          </a:p>
          <a:p>
            <a:pPr marL="0" marR="0" lvl="0" indent="0" algn="l" defTabSz="914400" rtl="0" eaLnBrk="1" fontAlgn="auto" latinLnBrk="0" hangingPunct="1">
              <a:lnSpc>
                <a:spcPct val="110000"/>
              </a:lnSpc>
              <a:spcBef>
                <a:spcPts val="6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Segoe UI" pitchFamily="34" charset="0"/>
              </a:rPr>
              <a:t>Your Windows Server cost totals $900,000 billed.</a:t>
            </a:r>
          </a:p>
          <a:p>
            <a:pPr marL="0" marR="0" lvl="0" indent="0" algn="l" defTabSz="914400" rtl="0" eaLnBrk="1" fontAlgn="auto" latinLnBrk="0" hangingPunct="1">
              <a:lnSpc>
                <a:spcPct val="110000"/>
              </a:lnSpc>
              <a:spcBef>
                <a:spcPts val="6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Segoe UI" pitchFamily="34" charset="0"/>
              </a:rPr>
              <a:t>By allocating spend to the appropriate savings options based on usage </a:t>
            </a:r>
            <a:br>
              <a:rPr kumimoji="0" lang="en-US" sz="1400" b="0" i="0" u="none" strike="noStrike" kern="1200" cap="none" spc="0" normalizeH="0" baseline="0" noProof="0">
                <a:ln>
                  <a:noFill/>
                </a:ln>
                <a:solidFill>
                  <a:srgbClr val="000000"/>
                </a:solidFill>
                <a:effectLst/>
                <a:uLnTx/>
                <a:uFillTx/>
                <a:latin typeface="Segoe Sans Text Semibold"/>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Segoe Sans Text Semibold"/>
                <a:ea typeface="+mn-ea"/>
                <a:cs typeface="Segoe UI" pitchFamily="34" charset="0"/>
              </a:rPr>
              <a:t>needs, you can take your budget further.</a:t>
            </a:r>
          </a:p>
        </p:txBody>
      </p:sp>
      <p:sp>
        <p:nvSpPr>
          <p:cNvPr id="1363" name="TextBox 1362">
            <a:extLst>
              <a:ext uri="{FF2B5EF4-FFF2-40B4-BE49-F238E27FC236}">
                <a16:creationId xmlns:a16="http://schemas.microsoft.com/office/drawing/2014/main" id="{959179BA-73A9-2014-0602-DCE185ED5596}"/>
              </a:ext>
            </a:extLst>
          </p:cNvPr>
          <p:cNvSpPr txBox="1"/>
          <p:nvPr/>
        </p:nvSpPr>
        <p:spPr>
          <a:xfrm>
            <a:off x="607864" y="3492508"/>
            <a:ext cx="1280160" cy="1538021"/>
          </a:xfrm>
          <a:prstGeom prst="roundRect">
            <a:avLst>
              <a:gd name="adj" fmla="val 5987"/>
            </a:avLst>
          </a:prstGeom>
          <a:solidFill>
            <a:srgbClr val="FFFFFF">
              <a:alpha val="80000"/>
            </a:srgbClr>
          </a:solidFill>
          <a:ln w="12700" cap="flat" cmpd="sng" algn="ctr">
            <a:noFill/>
            <a:prstDash val="solid"/>
            <a:headEnd type="none" w="med" len="med"/>
            <a:tailEnd type="none" w="med" len="med"/>
          </a:ln>
          <a:effectLst>
            <a:outerShdw blurRad="101600" dist="38100" dir="2700000" algn="tl" rotWithShape="0">
              <a:prstClr val="black">
                <a:alpha val="40000"/>
              </a:prstClr>
            </a:outerShdw>
            <a:softEdge rad="0"/>
          </a:effectLst>
        </p:spPr>
        <p:txBody>
          <a:bodyPr rot="0" spcFirstLastPara="0" vert="horz" wrap="square" lIns="72000" tIns="91440" rIns="72000" bIns="144000" numCol="1" spcCol="0" rtlCol="0" fromWordArt="0" anchor="ctr" anchorCtr="0" forceAA="0" compatLnSpc="1">
            <a:prstTxWarp prst="textNoShape">
              <a:avLst/>
            </a:prstTxWarp>
            <a:noAutofit/>
          </a:bodyPr>
          <a:lstStyle>
            <a:defPPr>
              <a:defRPr lang="en-US"/>
            </a:defPPr>
            <a:lvl1pPr algn="ctr">
              <a:defRPr sz="1200" kern="0">
                <a:solidFill>
                  <a:srgbClr val="463668"/>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t>Purchase reserved instances for your most stable </a:t>
            </a:r>
            <a:b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br>
            <a: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t>resource needs.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t>Optimizes $300,000 costs to $150,000</a:t>
            </a:r>
          </a:p>
        </p:txBody>
      </p:sp>
      <p:sp>
        <p:nvSpPr>
          <p:cNvPr id="1368" name="TextBox 1367">
            <a:extLst>
              <a:ext uri="{FF2B5EF4-FFF2-40B4-BE49-F238E27FC236}">
                <a16:creationId xmlns:a16="http://schemas.microsoft.com/office/drawing/2014/main" id="{DAFCAB13-F9C4-1332-18F7-19FD3C85D9F1}"/>
              </a:ext>
            </a:extLst>
          </p:cNvPr>
          <p:cNvSpPr txBox="1"/>
          <p:nvPr/>
        </p:nvSpPr>
        <p:spPr>
          <a:xfrm>
            <a:off x="2357640" y="3492508"/>
            <a:ext cx="1280160" cy="1528835"/>
          </a:xfrm>
          <a:prstGeom prst="roundRect">
            <a:avLst>
              <a:gd name="adj" fmla="val 5987"/>
            </a:avLst>
          </a:prstGeom>
          <a:solidFill>
            <a:srgbClr val="FFFFFF">
              <a:alpha val="80000"/>
            </a:srgbClr>
          </a:solidFill>
          <a:ln w="12700" cap="flat" cmpd="sng" algn="ctr">
            <a:noFill/>
            <a:prstDash val="solid"/>
            <a:headEnd type="none" w="med" len="med"/>
            <a:tailEnd type="none" w="med" len="med"/>
          </a:ln>
          <a:effectLst>
            <a:outerShdw blurRad="101600" dist="38100" dir="2700000" algn="tl" rotWithShape="0">
              <a:prstClr val="black">
                <a:alpha val="40000"/>
              </a:prstClr>
            </a:outerShdw>
            <a:softEdge rad="0"/>
          </a:effectLst>
        </p:spPr>
        <p:txBody>
          <a:bodyPr rot="0" spcFirstLastPara="0" vert="horz" wrap="square" lIns="72000" tIns="91440" rIns="72000" bIns="144000" numCol="1" spcCol="0" rtlCol="0" fromWordArt="0" anchor="ctr" anchorCtr="0" forceAA="0" compatLnSpc="1">
            <a:prstTxWarp prst="textNoShape">
              <a:avLst/>
            </a:prstTxWarp>
            <a:noAutofit/>
          </a:bodyPr>
          <a:lstStyle>
            <a:defPPr>
              <a:defRPr lang="en-US"/>
            </a:defPPr>
            <a:lvl1pPr algn="ctr">
              <a:defRPr sz="1200" kern="0">
                <a:solidFill>
                  <a:srgbClr val="463668"/>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t>Purchase an Azure savings plan for compute to cover your dynamic resource needs.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t>Optimizes $500,000 costs to $200,000</a:t>
            </a:r>
          </a:p>
        </p:txBody>
      </p:sp>
      <p:sp>
        <p:nvSpPr>
          <p:cNvPr id="16" name="TextBox 15">
            <a:extLst>
              <a:ext uri="{FF2B5EF4-FFF2-40B4-BE49-F238E27FC236}">
                <a16:creationId xmlns:a16="http://schemas.microsoft.com/office/drawing/2014/main" id="{3F6A547A-1406-4925-8421-7550F38F90E5}"/>
              </a:ext>
            </a:extLst>
          </p:cNvPr>
          <p:cNvSpPr txBox="1"/>
          <p:nvPr/>
        </p:nvSpPr>
        <p:spPr>
          <a:xfrm>
            <a:off x="4107416" y="3492508"/>
            <a:ext cx="1280160" cy="1528835"/>
          </a:xfrm>
          <a:prstGeom prst="roundRect">
            <a:avLst>
              <a:gd name="adj" fmla="val 5987"/>
            </a:avLst>
          </a:prstGeom>
          <a:solidFill>
            <a:srgbClr val="FFFFFF">
              <a:alpha val="80000"/>
            </a:srgbClr>
          </a:solidFill>
          <a:ln w="12700" cap="flat" cmpd="sng" algn="ctr">
            <a:noFill/>
            <a:prstDash val="solid"/>
            <a:headEnd type="none" w="med" len="med"/>
            <a:tailEnd type="none" w="med" len="med"/>
          </a:ln>
          <a:effectLst>
            <a:outerShdw blurRad="101600" dist="38100" dir="2700000" algn="tl" rotWithShape="0">
              <a:prstClr val="black">
                <a:alpha val="40000"/>
              </a:prstClr>
            </a:outerShdw>
            <a:softEdge rad="0"/>
          </a:effectLst>
        </p:spPr>
        <p:txBody>
          <a:bodyPr rot="0" spcFirstLastPara="0" vert="horz" wrap="square" lIns="72000" tIns="91440" rIns="72000" bIns="144000" numCol="1" spcCol="0" rtlCol="0" fromWordArt="0" anchor="ctr" anchorCtr="0" forceAA="0" compatLnSpc="1">
            <a:prstTxWarp prst="textNoShape">
              <a:avLst/>
            </a:prstTxWarp>
            <a:noAutofit/>
          </a:bodyPr>
          <a:lstStyle>
            <a:defPPr>
              <a:defRPr lang="en-US"/>
            </a:defPPr>
            <a:lvl1pPr algn="ctr">
              <a:defRPr sz="1200" kern="0">
                <a:solidFill>
                  <a:srgbClr val="463668"/>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t>Apply your existing Windows Server licenses to AHB to cover your Windows Server cost.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t>Reduces $900,000 costs to $0</a:t>
            </a:r>
          </a:p>
        </p:txBody>
      </p:sp>
      <p:sp>
        <p:nvSpPr>
          <p:cNvPr id="1374" name="TextBox 1373">
            <a:extLst>
              <a:ext uri="{FF2B5EF4-FFF2-40B4-BE49-F238E27FC236}">
                <a16:creationId xmlns:a16="http://schemas.microsoft.com/office/drawing/2014/main" id="{B111B162-816D-6D5E-ABAF-FD72B1BEF2C2}"/>
              </a:ext>
            </a:extLst>
          </p:cNvPr>
          <p:cNvSpPr txBox="1"/>
          <p:nvPr/>
        </p:nvSpPr>
        <p:spPr>
          <a:xfrm>
            <a:off x="5857193" y="3492508"/>
            <a:ext cx="1280160" cy="1538021"/>
          </a:xfrm>
          <a:prstGeom prst="roundRect">
            <a:avLst>
              <a:gd name="adj" fmla="val 5987"/>
            </a:avLst>
          </a:prstGeom>
          <a:solidFill>
            <a:srgbClr val="FFFFFF">
              <a:alpha val="80000"/>
            </a:srgbClr>
          </a:solidFill>
          <a:ln w="12700" cap="flat" cmpd="sng" algn="ctr">
            <a:noFill/>
            <a:prstDash val="solid"/>
            <a:headEnd type="none" w="med" len="med"/>
            <a:tailEnd type="none" w="med" len="med"/>
          </a:ln>
          <a:effectLst>
            <a:outerShdw blurRad="101600" dist="38100" dir="2700000" algn="tl" rotWithShape="0">
              <a:prstClr val="black">
                <a:alpha val="40000"/>
              </a:prstClr>
            </a:outerShdw>
            <a:softEdge rad="0"/>
          </a:effectLst>
        </p:spPr>
        <p:txBody>
          <a:bodyPr rot="0" spcFirstLastPara="0" vert="horz" wrap="square" lIns="72000" tIns="91440" rIns="72000" bIns="144000" numCol="1" spcCol="0" rtlCol="0" fromWordArt="0" anchor="ctr" anchorCtr="0" forceAA="0" compatLnSpc="1">
            <a:prstTxWarp prst="textNoShape">
              <a:avLst/>
            </a:prstTxWarp>
            <a:noAutofit/>
          </a:bodyPr>
          <a:lstStyle>
            <a:defPPr>
              <a:defRPr lang="en-US"/>
            </a:defPPr>
            <a:lvl1pPr algn="ctr">
              <a:defRPr sz="1200" kern="0">
                <a:solidFill>
                  <a:srgbClr val="463668"/>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t>Continue paying only for what you use for your most inconsistent resource needs.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3BC4">
                    <a:lumMod val="50000"/>
                  </a:srgbClr>
                </a:solidFill>
                <a:effectLst/>
                <a:uLnTx/>
                <a:uFillTx/>
                <a:latin typeface="Segoe Sans Text Semibold"/>
                <a:ea typeface="+mn-ea"/>
                <a:cs typeface="+mn-cs"/>
              </a:rPr>
              <a:t>No commitment required.</a:t>
            </a:r>
          </a:p>
        </p:txBody>
      </p:sp>
      <p:sp>
        <p:nvSpPr>
          <p:cNvPr id="1361" name="TextBox 1360">
            <a:extLst>
              <a:ext uri="{FF2B5EF4-FFF2-40B4-BE49-F238E27FC236}">
                <a16:creationId xmlns:a16="http://schemas.microsoft.com/office/drawing/2014/main" id="{54ADE60D-090F-CB00-55EA-0B40D0267E59}"/>
              </a:ext>
            </a:extLst>
          </p:cNvPr>
          <p:cNvSpPr txBox="1"/>
          <p:nvPr/>
        </p:nvSpPr>
        <p:spPr>
          <a:xfrm>
            <a:off x="556288" y="5333113"/>
            <a:ext cx="5960259" cy="821394"/>
          </a:xfrm>
          <a:prstGeom prst="roundRect">
            <a:avLst>
              <a:gd name="adj" fmla="val 12062"/>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fontAlgn="auto">
              <a:lnSpc>
                <a:spcPct val="100000"/>
              </a:lnSpc>
              <a:spcBef>
                <a:spcPts val="0"/>
              </a:spcBef>
              <a:spcAft>
                <a:spcPts val="900"/>
              </a:spcAft>
              <a:buClrTx/>
              <a:buSzTx/>
              <a:buFont typeface="Wingdings" panose="05000000000000000000" pitchFamily="2" charset="2"/>
              <a:buNone/>
              <a:tabLst/>
              <a:defRPr sz="1600" spc="0">
                <a:ln>
                  <a:noFill/>
                </a:ln>
                <a:gradFill>
                  <a:gsLst>
                    <a:gs pos="83000">
                      <a:schemeClr val="tx1"/>
                    </a:gs>
                    <a:gs pos="100000">
                      <a:schemeClr val="tx1"/>
                    </a:gs>
                  </a:gsLst>
                  <a:lin ang="5400000" scaled="1"/>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10000"/>
              </a:lnSpc>
              <a:spcBef>
                <a:spcPts val="600"/>
              </a:spcBef>
              <a:spcAft>
                <a:spcPts val="0"/>
              </a:spcAft>
              <a:buClrTx/>
              <a:buSzTx/>
              <a:buFont typeface="Wingdings" panose="05000000000000000000" pitchFamily="2" charset="2"/>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mn-cs"/>
              </a:rPr>
              <a:t>Your optimized compute cost totals $550,000 with savings options. </a:t>
            </a:r>
          </a:p>
          <a:p>
            <a:pPr marL="0" marR="0" lvl="0" indent="0" algn="l" defTabSz="914400" rtl="0" eaLnBrk="1" fontAlgn="auto" latinLnBrk="0" hangingPunct="1">
              <a:lnSpc>
                <a:spcPct val="110000"/>
              </a:lnSpc>
              <a:spcBef>
                <a:spcPts val="600"/>
              </a:spcBef>
              <a:spcAft>
                <a:spcPts val="0"/>
              </a:spcAft>
              <a:buClrTx/>
              <a:buSzTx/>
              <a:buFont typeface="Wingdings" panose="05000000000000000000" pitchFamily="2" charset="2"/>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mn-cs"/>
              </a:rPr>
              <a:t>With $1,350,000 savings, you may fund </a:t>
            </a:r>
            <a:r>
              <a:rPr kumimoji="0" lang="en-US" sz="1400" b="1" i="0"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additional new projects </a:t>
            </a:r>
            <a:r>
              <a:rPr kumimoji="0" lang="en-US" sz="1400" b="0" i="0" u="none" strike="noStrike" kern="0" cap="none" spc="0" normalizeH="0" baseline="0" noProof="0">
                <a:ln>
                  <a:noFill/>
                </a:ln>
                <a:solidFill>
                  <a:srgbClr val="000000"/>
                </a:solidFill>
                <a:effectLst/>
                <a:uLnTx/>
                <a:uFillTx/>
                <a:latin typeface="Segoe Sans Text Semibold"/>
                <a:ea typeface="+mn-ea"/>
                <a:cs typeface="+mn-cs"/>
              </a:rPr>
              <a:t>on your IT transformation journey.</a:t>
            </a:r>
          </a:p>
        </p:txBody>
      </p:sp>
      <p:sp>
        <p:nvSpPr>
          <p:cNvPr id="3" name="Rectangle: Rounded Corners 2">
            <a:extLst>
              <a:ext uri="{FF2B5EF4-FFF2-40B4-BE49-F238E27FC236}">
                <a16:creationId xmlns:a16="http://schemas.microsoft.com/office/drawing/2014/main" id="{97E71B4D-C584-1CA8-513A-76764D2A7673}"/>
              </a:ext>
              <a:ext uri="{C183D7F6-B498-43B3-948B-1728B52AA6E4}">
                <adec:decorative xmlns:adec="http://schemas.microsoft.com/office/drawing/2017/decorative" val="1"/>
              </a:ext>
            </a:extLst>
          </p:cNvPr>
          <p:cNvSpPr/>
          <p:nvPr/>
        </p:nvSpPr>
        <p:spPr bwMode="auto">
          <a:xfrm>
            <a:off x="7615317" y="754746"/>
            <a:ext cx="4157583" cy="5809567"/>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6" name="Rectangle: Rounded Corners 5">
            <a:extLst>
              <a:ext uri="{FF2B5EF4-FFF2-40B4-BE49-F238E27FC236}">
                <a16:creationId xmlns:a16="http://schemas.microsoft.com/office/drawing/2014/main" id="{E0EEB3FD-F50D-E35B-FE94-759323C23100}"/>
              </a:ext>
              <a:ext uri="{C183D7F6-B498-43B3-948B-1728B52AA6E4}">
                <adec:decorative xmlns:adec="http://schemas.microsoft.com/office/drawing/2017/decorative" val="1"/>
              </a:ext>
            </a:extLst>
          </p:cNvPr>
          <p:cNvSpPr/>
          <p:nvPr/>
        </p:nvSpPr>
        <p:spPr bwMode="auto">
          <a:xfrm>
            <a:off x="7462917" y="602346"/>
            <a:ext cx="4157583" cy="5809567"/>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274320" rIns="457200" bIns="146304" numCol="1" spcCol="0" rtlCol="0" fromWordArt="0" anchor="t" anchorCtr="0" forceAA="0" compatLnSpc="1">
            <a:prstTxWarp prst="textNoShape">
              <a:avLst/>
            </a:prstTxWarp>
            <a:noAutofit/>
          </a:bodyPr>
          <a:lstStyle/>
          <a:p>
            <a:pPr marL="182880" marR="0" lvl="0" indent="0" algn="l" defTabSz="914367" rtl="0" eaLnBrk="1" fontAlgn="auto" latinLnBrk="0" hangingPunct="1">
              <a:lnSpc>
                <a:spcPct val="100000"/>
              </a:lnSpc>
              <a:spcBef>
                <a:spcPts val="0"/>
              </a:spcBef>
              <a:spcAft>
                <a:spcPts val="1200"/>
              </a:spcAft>
              <a:buClrTx/>
              <a:buSzTx/>
              <a:buFontTx/>
              <a:buNone/>
              <a:tabLst/>
              <a:defRPr/>
            </a:pPr>
            <a:endParaRPr kumimoji="0" lang="en-US" sz="1800" b="0" i="0" u="none" strike="noStrike" kern="100" cap="none" spc="0" normalizeH="0" baseline="0" noProof="0">
              <a:ln>
                <a:noFill/>
              </a:ln>
              <a:solidFill>
                <a:srgbClr val="000000"/>
              </a:solidFill>
              <a:effectLst/>
              <a:uLnTx/>
              <a:uFillTx/>
              <a:latin typeface="Segoe Sans Text"/>
              <a:ea typeface="Calibri" panose="020F0502020204030204" pitchFamily="34" charset="0"/>
              <a:cs typeface="Arial" panose="020B0604020202020204" pitchFamily="34" charset="0"/>
            </a:endParaRPr>
          </a:p>
        </p:txBody>
      </p:sp>
      <p:sp>
        <p:nvSpPr>
          <p:cNvPr id="1358" name="TextBox 1357">
            <a:extLst>
              <a:ext uri="{FF2B5EF4-FFF2-40B4-BE49-F238E27FC236}">
                <a16:creationId xmlns:a16="http://schemas.microsoft.com/office/drawing/2014/main" id="{F8A57595-C8A4-5B6B-0A22-499E2EF881CF}"/>
              </a:ext>
            </a:extLst>
          </p:cNvPr>
          <p:cNvSpPr txBox="1"/>
          <p:nvPr/>
        </p:nvSpPr>
        <p:spPr>
          <a:xfrm>
            <a:off x="584204" y="6442301"/>
            <a:ext cx="687704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Text"/>
                <a:ea typeface="+mn-ea"/>
                <a:cs typeface="+mn-cs"/>
              </a:rPr>
              <a:t>Example presented for illustrated purposes only, not actual pricing and spend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Text"/>
                <a:ea typeface="+mn-ea"/>
                <a:cs typeface="+mn-cs"/>
              </a:rPr>
              <a:t>*SA Cost still incurred</a:t>
            </a:r>
          </a:p>
        </p:txBody>
      </p:sp>
      <p:sp>
        <p:nvSpPr>
          <p:cNvPr id="1386" name="TextBox 1385">
            <a:extLst>
              <a:ext uri="{FF2B5EF4-FFF2-40B4-BE49-F238E27FC236}">
                <a16:creationId xmlns:a16="http://schemas.microsoft.com/office/drawing/2014/main" id="{30E66B45-765F-4E21-78FD-D33CBD8C4AFA}"/>
              </a:ext>
            </a:extLst>
          </p:cNvPr>
          <p:cNvSpPr txBox="1"/>
          <p:nvPr/>
        </p:nvSpPr>
        <p:spPr>
          <a:xfrm>
            <a:off x="7312919" y="779236"/>
            <a:ext cx="2680002" cy="579942"/>
          </a:xfrm>
          <a:prstGeom prst="roundRect">
            <a:avLst>
              <a:gd name="adj" fmla="val 50000"/>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defPPr>
              <a:defRPr lang="en-US"/>
            </a:defPPr>
            <a:lvl1pPr marR="0" lvl="0" indent="0" defTabSz="932742" fontAlgn="auto">
              <a:lnSpc>
                <a:spcPct val="100000"/>
              </a:lnSpc>
              <a:spcBef>
                <a:spcPts val="0"/>
              </a:spcBef>
              <a:spcAft>
                <a:spcPts val="1000"/>
              </a:spcAft>
              <a:buClrTx/>
              <a:buSzPct val="90000"/>
              <a:buFont typeface="Wingdings" panose="05000000000000000000" pitchFamily="2" charset="2"/>
              <a:buNone/>
              <a:tabLst/>
              <a:defRPr kern="0" spc="-49">
                <a:ln w="3175">
                  <a:noFill/>
                </a:ln>
                <a:gradFill>
                  <a:gsLst>
                    <a:gs pos="83000">
                      <a:srgbClr val="0078D3"/>
                    </a:gs>
                    <a:gs pos="100000">
                      <a:srgbClr val="0078D3"/>
                    </a:gs>
                  </a:gsLst>
                  <a:lin ang="5400000" scaled="1"/>
                </a:gradFill>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ctr" latinLnBrk="0" hangingPunct="1">
              <a:lnSpc>
                <a:spcPct val="90000"/>
              </a:lnSpc>
              <a:spcBef>
                <a:spcPts val="0"/>
              </a:spcBef>
              <a:spcAft>
                <a:spcPts val="1200"/>
              </a:spcAft>
              <a:buClr>
                <a:srgbClr val="000000"/>
              </a:buClr>
              <a:buSzPct val="100000"/>
              <a:buFont typeface="Wingdings" panose="05000000000000000000" pitchFamily="2" charset="2"/>
              <a:buNone/>
              <a:tabLst/>
              <a:defRPr/>
            </a:pPr>
            <a:r>
              <a:rPr kumimoji="0" lang="en-GB" sz="1600" b="1" i="0" u="none" strike="noStrike" kern="1200" cap="none" spc="-49" normalizeH="0" baseline="0" noProof="0">
                <a:ln w="3175">
                  <a:noFill/>
                </a:ln>
                <a:gradFill>
                  <a:gsLst>
                    <a:gs pos="48300">
                      <a:srgbClr val="6358CC"/>
                    </a:gs>
                    <a:gs pos="100000">
                      <a:srgbClr val="0078D4"/>
                    </a:gs>
                    <a:gs pos="0">
                      <a:srgbClr val="C03BC4"/>
                    </a:gs>
                  </a:gsLst>
                  <a:lin ang="3000000" scaled="0"/>
                </a:gradFill>
                <a:effectLst/>
                <a:uLnTx/>
                <a:uFillTx/>
                <a:latin typeface="Segoe Sans Text"/>
                <a:ea typeface="+mn-ea"/>
                <a:cs typeface="Segoe UI" pitchFamily="34" charset="0"/>
              </a:rPr>
              <a:t>$1,900,000 total</a:t>
            </a:r>
          </a:p>
        </p:txBody>
      </p:sp>
      <p:sp>
        <p:nvSpPr>
          <p:cNvPr id="4" name="Rectangle 3">
            <a:extLst>
              <a:ext uri="{FF2B5EF4-FFF2-40B4-BE49-F238E27FC236}">
                <a16:creationId xmlns:a16="http://schemas.microsoft.com/office/drawing/2014/main" id="{4F49B9EE-E229-DC44-056A-1FD4CE155F08}"/>
              </a:ext>
            </a:extLst>
          </p:cNvPr>
          <p:cNvSpPr/>
          <p:nvPr/>
        </p:nvSpPr>
        <p:spPr bwMode="auto">
          <a:xfrm>
            <a:off x="7894462" y="1238552"/>
            <a:ext cx="1492477" cy="1717646"/>
          </a:xfrm>
          <a:prstGeom prst="rect">
            <a:avLst/>
          </a:prstGeom>
          <a:solidFill>
            <a:schemeClr val="accent6">
              <a:lumMod val="75000"/>
            </a:schemeClr>
          </a:solidFill>
          <a:ln w="38100" cap="sq"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83000">
                      <a:srgbClr val="FFFFFF"/>
                    </a:gs>
                    <a:gs pos="100000">
                      <a:srgbClr val="FFFFFF"/>
                    </a:gs>
                  </a:gsLst>
                  <a:lin ang="5400000" scaled="1"/>
                </a:gradFill>
                <a:effectLst/>
                <a:uLnTx/>
                <a:uFillTx/>
                <a:latin typeface="Segoe Sans Text"/>
                <a:ea typeface="+mn-ea"/>
                <a:cs typeface="Segoe UI" pitchFamily="34" charset="0"/>
              </a:rPr>
              <a:t>$900,000</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83000">
                      <a:srgbClr val="FFFFFF"/>
                    </a:gs>
                    <a:gs pos="100000">
                      <a:srgbClr val="FFFFFF"/>
                    </a:gs>
                  </a:gsLst>
                  <a:lin ang="5400000" scaled="1"/>
                </a:gradFill>
                <a:effectLst/>
                <a:uLnTx/>
                <a:uFillTx/>
                <a:latin typeface="Segoe Sans Text"/>
                <a:ea typeface="+mn-ea"/>
                <a:cs typeface="Segoe UI" pitchFamily="34" charset="0"/>
              </a:rPr>
              <a:t>Windows Server cost</a:t>
            </a:r>
          </a:p>
        </p:txBody>
      </p:sp>
      <p:sp>
        <p:nvSpPr>
          <p:cNvPr id="1388" name="Rectangle 1387">
            <a:extLst>
              <a:ext uri="{FF2B5EF4-FFF2-40B4-BE49-F238E27FC236}">
                <a16:creationId xmlns:a16="http://schemas.microsoft.com/office/drawing/2014/main" id="{A91CC0AB-47AB-7BCB-4645-D2F02B046171}"/>
              </a:ext>
            </a:extLst>
          </p:cNvPr>
          <p:cNvSpPr/>
          <p:nvPr/>
        </p:nvSpPr>
        <p:spPr bwMode="auto">
          <a:xfrm>
            <a:off x="7894462" y="2912625"/>
            <a:ext cx="1492477" cy="731520"/>
          </a:xfrm>
          <a:prstGeom prst="rect">
            <a:avLst/>
          </a:prstGeom>
          <a:solidFill>
            <a:schemeClr val="accent2"/>
          </a:solidFill>
          <a:ln w="38100" cap="sq"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83000">
                      <a:srgbClr val="FFFFFF"/>
                    </a:gs>
                    <a:gs pos="100000">
                      <a:srgbClr val="FFFFFF"/>
                    </a:gs>
                  </a:gsLst>
                  <a:lin ang="5400000" scaled="1"/>
                </a:gradFill>
                <a:effectLst/>
                <a:uLnTx/>
                <a:uFillTx/>
                <a:latin typeface="Segoe Sans Text"/>
                <a:ea typeface="+mn-ea"/>
                <a:cs typeface="Segoe UI" pitchFamily="34" charset="0"/>
              </a:rPr>
              <a:t>$200,000</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83000">
                      <a:srgbClr val="FFFFFF"/>
                    </a:gs>
                    <a:gs pos="100000">
                      <a:srgbClr val="FFFFFF"/>
                    </a:gs>
                  </a:gsLst>
                  <a:lin ang="5400000" scaled="1"/>
                </a:gradFill>
                <a:effectLst/>
                <a:uLnTx/>
                <a:uFillTx/>
                <a:latin typeface="Segoe Sans Text"/>
                <a:ea typeface="+mn-ea"/>
                <a:cs typeface="Segoe UI" pitchFamily="34" charset="0"/>
              </a:rPr>
              <a:t>Unpredictable compute usage</a:t>
            </a:r>
          </a:p>
        </p:txBody>
      </p:sp>
      <p:sp>
        <p:nvSpPr>
          <p:cNvPr id="1404" name="Rectangle 3">
            <a:extLst>
              <a:ext uri="{FF2B5EF4-FFF2-40B4-BE49-F238E27FC236}">
                <a16:creationId xmlns:a16="http://schemas.microsoft.com/office/drawing/2014/main" id="{95C9FC4E-3A04-5B8F-6C24-CE11F714AED0}"/>
              </a:ext>
            </a:extLst>
          </p:cNvPr>
          <p:cNvSpPr/>
          <p:nvPr/>
        </p:nvSpPr>
        <p:spPr bwMode="auto">
          <a:xfrm>
            <a:off x="7894462" y="3644145"/>
            <a:ext cx="1492477" cy="1156615"/>
          </a:xfrm>
          <a:prstGeom prst="rect">
            <a:avLst/>
          </a:prstGeom>
          <a:solidFill>
            <a:schemeClr val="accent1"/>
          </a:solidFill>
          <a:ln w="38100" cap="sq"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Sans Text"/>
                <a:ea typeface="+mn-ea"/>
                <a:cs typeface="Segoe UI" pitchFamily="34" charset="0"/>
              </a:rPr>
              <a:t>$500,000</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83000">
                      <a:srgbClr val="FFFFFF"/>
                    </a:gs>
                    <a:gs pos="100000">
                      <a:srgbClr val="FFFFFF"/>
                    </a:gs>
                  </a:gsLst>
                  <a:lin ang="5400000" scaled="1"/>
                </a:gradFill>
                <a:effectLst/>
                <a:uLnTx/>
                <a:uFillTx/>
                <a:latin typeface="Segoe Sans Text"/>
                <a:ea typeface="+mn-ea"/>
                <a:cs typeface="Segoe UI" pitchFamily="34" charset="0"/>
              </a:rPr>
              <a:t>Dynamic resources with steady spend</a:t>
            </a:r>
          </a:p>
        </p:txBody>
      </p:sp>
      <p:sp>
        <p:nvSpPr>
          <p:cNvPr id="1389" name="Rectangle 3">
            <a:extLst>
              <a:ext uri="{FF2B5EF4-FFF2-40B4-BE49-F238E27FC236}">
                <a16:creationId xmlns:a16="http://schemas.microsoft.com/office/drawing/2014/main" id="{90119578-0C47-15E0-5A9F-A55D5E96A059}"/>
              </a:ext>
            </a:extLst>
          </p:cNvPr>
          <p:cNvSpPr/>
          <p:nvPr/>
        </p:nvSpPr>
        <p:spPr bwMode="auto">
          <a:xfrm>
            <a:off x="7894462" y="4800761"/>
            <a:ext cx="1492479" cy="938133"/>
          </a:xfrm>
          <a:prstGeom prst="rect">
            <a:avLst/>
          </a:prstGeom>
          <a:solidFill>
            <a:schemeClr val="tx2">
              <a:lumMod val="75000"/>
            </a:schemeClr>
          </a:solidFill>
          <a:ln w="38100" cap="sq"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Sans Text"/>
                <a:ea typeface="+mn-ea"/>
                <a:cs typeface="Segoe UI" pitchFamily="34" charset="0"/>
              </a:rPr>
              <a:t>$300,000</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Stable compute </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resources</a:t>
            </a:r>
          </a:p>
        </p:txBody>
      </p:sp>
      <p:sp>
        <p:nvSpPr>
          <p:cNvPr id="1390" name="TextBox 1389">
            <a:extLst>
              <a:ext uri="{FF2B5EF4-FFF2-40B4-BE49-F238E27FC236}">
                <a16:creationId xmlns:a16="http://schemas.microsoft.com/office/drawing/2014/main" id="{780CF1AB-40D5-C883-1D3C-3D589A5C8B10}"/>
              </a:ext>
            </a:extLst>
          </p:cNvPr>
          <p:cNvSpPr txBox="1"/>
          <p:nvPr/>
        </p:nvSpPr>
        <p:spPr>
          <a:xfrm>
            <a:off x="7628628" y="5677448"/>
            <a:ext cx="2084900" cy="6140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Sans Text"/>
                <a:ea typeface="+mn-ea"/>
                <a:cs typeface="+mn-cs"/>
              </a:rPr>
              <a:t>Without</a:t>
            </a:r>
            <a:r>
              <a:rPr kumimoji="0" lang="en-US" sz="1200" b="0" i="0" u="none" strike="noStrike" kern="0" cap="none" spc="0" normalizeH="0" baseline="0" noProof="0">
                <a:ln>
                  <a:noFill/>
                </a:ln>
                <a:solidFill>
                  <a:srgbClr val="0078D4"/>
                </a:solidFill>
                <a:effectLst/>
                <a:uLnTx/>
                <a:uFillTx/>
                <a:latin typeface="Segoe Sans Text"/>
                <a:ea typeface="+mn-ea"/>
                <a:cs typeface="+mn-cs"/>
              </a:rPr>
              <a:t> savings options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Sans Text"/>
                <a:ea typeface="+mn-ea"/>
                <a:cs typeface="+mn-cs"/>
              </a:rPr>
              <a:t>(pay-as-you-go pricing)</a:t>
            </a:r>
          </a:p>
        </p:txBody>
      </p:sp>
      <p:sp>
        <p:nvSpPr>
          <p:cNvPr id="1387" name="TextBox 1386">
            <a:extLst>
              <a:ext uri="{FF2B5EF4-FFF2-40B4-BE49-F238E27FC236}">
                <a16:creationId xmlns:a16="http://schemas.microsoft.com/office/drawing/2014/main" id="{E548B55B-545E-792E-6EA8-7041FDD72B3B}"/>
              </a:ext>
            </a:extLst>
          </p:cNvPr>
          <p:cNvSpPr txBox="1"/>
          <p:nvPr/>
        </p:nvSpPr>
        <p:spPr>
          <a:xfrm>
            <a:off x="9589603" y="2555644"/>
            <a:ext cx="1865725" cy="738664"/>
          </a:xfrm>
          <a:prstGeom prst="roundRect">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 typeface="Wingdings" panose="05000000000000000000" pitchFamily="2" charset="2"/>
              <a:buNone/>
              <a:tabLst/>
              <a:defRPr spc="0">
                <a:ln>
                  <a:noFill/>
                </a:ln>
                <a:gradFill>
                  <a:gsLst>
                    <a:gs pos="83000">
                      <a:schemeClr val="tx2"/>
                    </a:gs>
                    <a:gs pos="100000">
                      <a:schemeClr val="tx2"/>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GB" sz="1600" b="1" i="0" u="none" strike="noStrike" kern="1200" cap="none" spc="-49" normalizeH="0" baseline="0" noProof="0">
                <a:ln w="3175">
                  <a:noFill/>
                </a:ln>
                <a:gradFill>
                  <a:gsLst>
                    <a:gs pos="48300">
                      <a:srgbClr val="6358CC"/>
                    </a:gs>
                    <a:gs pos="100000">
                      <a:srgbClr val="0078D4"/>
                    </a:gs>
                    <a:gs pos="0">
                      <a:srgbClr val="C03BC4"/>
                    </a:gs>
                  </a:gsLst>
                  <a:lin ang="3000000" scaled="0"/>
                </a:gradFill>
                <a:effectLst/>
                <a:uLnTx/>
                <a:uFillTx/>
                <a:latin typeface="Segoe Sans Text"/>
                <a:ea typeface="+mn-ea"/>
                <a:cs typeface="Segoe UI" pitchFamily="34" charset="0"/>
              </a:rPr>
              <a:t>$550,000 total</a:t>
            </a:r>
            <a:br>
              <a:rPr kumimoji="0" lang="en-GB" sz="1800" b="1" i="0" u="none" strike="noStrike" kern="0" cap="none" spc="0" normalizeH="0" baseline="0" noProof="0">
                <a:ln>
                  <a:noFill/>
                </a:ln>
                <a:solidFill>
                  <a:srgbClr val="0078D4"/>
                </a:solidFill>
                <a:effectLst/>
                <a:uLnTx/>
                <a:uFillTx/>
                <a:latin typeface="Segoe Sans Text"/>
                <a:ea typeface="+mn-ea"/>
                <a:cs typeface="Segoe UI" pitchFamily="34" charset="0"/>
              </a:rPr>
            </a:br>
            <a:r>
              <a:rPr kumimoji="0" lang="en-GB" sz="1000" b="1" i="0" u="none" strike="noStrike" kern="0" cap="none" spc="0" normalizeH="0" baseline="0" noProof="0">
                <a:ln>
                  <a:noFill/>
                </a:ln>
                <a:solidFill>
                  <a:srgbClr val="0078D4"/>
                </a:solidFill>
                <a:effectLst/>
                <a:uLnTx/>
                <a:uFillTx/>
                <a:latin typeface="Segoe Sans Text"/>
                <a:ea typeface="+mn-ea"/>
                <a:cs typeface="Segoe UI" pitchFamily="34" charset="0"/>
              </a:rPr>
              <a:t>($1,350,000 savings)</a:t>
            </a:r>
            <a:br>
              <a:rPr kumimoji="0" lang="en-GB" sz="1000" b="1" i="0" u="none" strike="noStrike" kern="0" cap="none" spc="0" normalizeH="0" baseline="0" noProof="0">
                <a:ln>
                  <a:noFill/>
                </a:ln>
                <a:solidFill>
                  <a:srgbClr val="0078D4"/>
                </a:solidFill>
                <a:effectLst/>
                <a:uLnTx/>
                <a:uFillTx/>
                <a:latin typeface="Segoe Sans Text"/>
                <a:ea typeface="+mn-ea"/>
                <a:cs typeface="Segoe UI" pitchFamily="34" charset="0"/>
              </a:rPr>
            </a:br>
            <a:endParaRPr kumimoji="0" lang="en-GB" sz="1000" b="1" i="0" u="none" strike="noStrike" kern="0" cap="none" spc="0" normalizeH="0" baseline="0" noProof="0">
              <a:ln>
                <a:noFill/>
              </a:ln>
              <a:solidFill>
                <a:srgbClr val="0078D4"/>
              </a:solidFill>
              <a:effectLst/>
              <a:uLnTx/>
              <a:uFillTx/>
              <a:latin typeface="Segoe Sans Text"/>
              <a:ea typeface="+mn-ea"/>
              <a:cs typeface="Segoe UI" pitchFamily="34" charset="0"/>
            </a:endParaRPr>
          </a:p>
        </p:txBody>
      </p:sp>
      <p:sp>
        <p:nvSpPr>
          <p:cNvPr id="21" name="Rectangle 20">
            <a:extLst>
              <a:ext uri="{FF2B5EF4-FFF2-40B4-BE49-F238E27FC236}">
                <a16:creationId xmlns:a16="http://schemas.microsoft.com/office/drawing/2014/main" id="{3A83372A-034A-8D8A-5C64-AFCCEEADF4EE}"/>
              </a:ext>
            </a:extLst>
          </p:cNvPr>
          <p:cNvSpPr/>
          <p:nvPr/>
        </p:nvSpPr>
        <p:spPr bwMode="auto">
          <a:xfrm>
            <a:off x="9779898" y="3129662"/>
            <a:ext cx="1479281" cy="664487"/>
          </a:xfrm>
          <a:prstGeom prst="rect">
            <a:avLst/>
          </a:prstGeom>
          <a:solidFill>
            <a:schemeClr val="accent6">
              <a:lumMod val="75000"/>
            </a:schemeClr>
          </a:solidFill>
          <a:ln w="38100" cap="sq"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Sans Text"/>
                <a:ea typeface="+mn-ea"/>
                <a:cs typeface="Segoe UI" pitchFamily="34" charset="0"/>
              </a:rPr>
              <a:t>$0</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a:ea typeface="+mn-ea"/>
                <a:cs typeface="Segoe UI" pitchFamily="34" charset="0"/>
              </a:rPr>
              <a:t>Windows Server applied to AHB*</a:t>
            </a:r>
          </a:p>
        </p:txBody>
      </p:sp>
      <p:sp>
        <p:nvSpPr>
          <p:cNvPr id="1396" name="Rectangle 7">
            <a:extLst>
              <a:ext uri="{FF2B5EF4-FFF2-40B4-BE49-F238E27FC236}">
                <a16:creationId xmlns:a16="http://schemas.microsoft.com/office/drawing/2014/main" id="{090642DB-2CE2-2C60-56F7-40124CD3A52A}"/>
              </a:ext>
            </a:extLst>
          </p:cNvPr>
          <p:cNvSpPr/>
          <p:nvPr/>
        </p:nvSpPr>
        <p:spPr bwMode="auto">
          <a:xfrm>
            <a:off x="9779898" y="3794199"/>
            <a:ext cx="1479282" cy="731520"/>
          </a:xfrm>
          <a:prstGeom prst="rect">
            <a:avLst/>
          </a:prstGeom>
          <a:solidFill>
            <a:srgbClr val="243A5E"/>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Sans Text"/>
                <a:ea typeface="+mn-ea"/>
                <a:cs typeface="Segoe UI" pitchFamily="34" charset="0"/>
              </a:rPr>
              <a:t>$200,000</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2917">
                      <a:srgbClr val="FFFFFF"/>
                    </a:gs>
                    <a:gs pos="100000">
                      <a:srgbClr val="FFFFFF"/>
                    </a:gs>
                  </a:gsLst>
                  <a:lin ang="5400000" scaled="0"/>
                </a:gradFill>
                <a:effectLst/>
                <a:uLnTx/>
                <a:uFillTx/>
                <a:latin typeface="Segoe Sans Text"/>
                <a:ea typeface="+mn-ea"/>
                <a:cs typeface="Segoe UI" pitchFamily="34" charset="0"/>
              </a:rPr>
              <a:t>Pay-as-you-go</a:t>
            </a:r>
          </a:p>
        </p:txBody>
      </p:sp>
      <p:sp>
        <p:nvSpPr>
          <p:cNvPr id="1392" name="Rectangle 1391">
            <a:extLst>
              <a:ext uri="{FF2B5EF4-FFF2-40B4-BE49-F238E27FC236}">
                <a16:creationId xmlns:a16="http://schemas.microsoft.com/office/drawing/2014/main" id="{0F7F24E0-DDFA-EED4-DB40-7F69A327A245}"/>
              </a:ext>
            </a:extLst>
          </p:cNvPr>
          <p:cNvSpPr/>
          <p:nvPr/>
        </p:nvSpPr>
        <p:spPr bwMode="auto">
          <a:xfrm>
            <a:off x="9779898" y="4492562"/>
            <a:ext cx="1479282" cy="731520"/>
          </a:xfrm>
          <a:prstGeom prst="rect">
            <a:avLst/>
          </a:prstGeom>
          <a:solidFill>
            <a:srgbClr val="0078D3"/>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Sans Text"/>
                <a:ea typeface="+mn-ea"/>
                <a:cs typeface="Segoe UI" pitchFamily="34" charset="0"/>
              </a:rPr>
              <a:t>$200,000</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Sans Text"/>
                <a:ea typeface="+mn-ea"/>
                <a:cs typeface="Segoe UI" pitchFamily="34" charset="0"/>
              </a:rPr>
              <a:t>Azure savings plan for compute</a:t>
            </a:r>
          </a:p>
        </p:txBody>
      </p:sp>
      <p:sp>
        <p:nvSpPr>
          <p:cNvPr id="1400" name="Rectangle 7">
            <a:extLst>
              <a:ext uri="{FF2B5EF4-FFF2-40B4-BE49-F238E27FC236}">
                <a16:creationId xmlns:a16="http://schemas.microsoft.com/office/drawing/2014/main" id="{B93D3D50-1F6B-2570-39C1-74DF92684B77}"/>
              </a:ext>
            </a:extLst>
          </p:cNvPr>
          <p:cNvSpPr/>
          <p:nvPr/>
        </p:nvSpPr>
        <p:spPr bwMode="auto">
          <a:xfrm>
            <a:off x="9779898" y="5190255"/>
            <a:ext cx="1479282" cy="548640"/>
          </a:xfrm>
          <a:prstGeom prst="rect">
            <a:avLst/>
          </a:prstGeom>
          <a:solidFill>
            <a:schemeClr val="tx2">
              <a:lumMod val="7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Sans Text"/>
                <a:ea typeface="+mn-ea"/>
                <a:cs typeface="Segoe UI" pitchFamily="34" charset="0"/>
              </a:rPr>
              <a:t>$150,000</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Sans Text"/>
                <a:ea typeface="+mn-ea"/>
                <a:cs typeface="Segoe UI" pitchFamily="34" charset="0"/>
              </a:rPr>
              <a:t>Reserved instance</a:t>
            </a:r>
          </a:p>
        </p:txBody>
      </p:sp>
      <p:sp>
        <p:nvSpPr>
          <p:cNvPr id="1391" name="TextBox 1390">
            <a:extLst>
              <a:ext uri="{FF2B5EF4-FFF2-40B4-BE49-F238E27FC236}">
                <a16:creationId xmlns:a16="http://schemas.microsoft.com/office/drawing/2014/main" id="{42DCF3F8-5A11-D9B0-37A7-B90B039F2B0B}"/>
              </a:ext>
            </a:extLst>
          </p:cNvPr>
          <p:cNvSpPr txBox="1"/>
          <p:nvPr/>
        </p:nvSpPr>
        <p:spPr>
          <a:xfrm>
            <a:off x="9779899" y="5677448"/>
            <a:ext cx="147928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Sans Text"/>
                <a:ea typeface="+mn-ea"/>
                <a:cs typeface="+mn-cs"/>
              </a:rPr>
              <a:t>With </a:t>
            </a:r>
            <a:r>
              <a:rPr kumimoji="0" lang="en-US" sz="1200" b="0" i="0" u="none" strike="noStrike" kern="0" cap="none" spc="0" normalizeH="0" baseline="0" noProof="0">
                <a:ln>
                  <a:noFill/>
                </a:ln>
                <a:solidFill>
                  <a:srgbClr val="0078D4"/>
                </a:solidFill>
                <a:effectLst/>
                <a:uLnTx/>
                <a:uFillTx/>
                <a:latin typeface="Segoe Sans Text"/>
                <a:ea typeface="+mn-ea"/>
                <a:cs typeface="+mn-cs"/>
              </a:rPr>
              <a:t>savings options</a:t>
            </a:r>
          </a:p>
        </p:txBody>
      </p:sp>
      <p:grpSp>
        <p:nvGrpSpPr>
          <p:cNvPr id="8" name="Group 7">
            <a:extLst>
              <a:ext uri="{FF2B5EF4-FFF2-40B4-BE49-F238E27FC236}">
                <a16:creationId xmlns:a16="http://schemas.microsoft.com/office/drawing/2014/main" id="{3FB79D7E-CFA9-A2AE-B73C-DB30F06F9DFE}"/>
              </a:ext>
              <a:ext uri="{C183D7F6-B498-43B3-948B-1728B52AA6E4}">
                <adec:decorative xmlns:adec="http://schemas.microsoft.com/office/drawing/2017/decorative" val="1"/>
              </a:ext>
            </a:extLst>
          </p:cNvPr>
          <p:cNvGrpSpPr/>
          <p:nvPr/>
        </p:nvGrpSpPr>
        <p:grpSpPr>
          <a:xfrm>
            <a:off x="1952772" y="4088805"/>
            <a:ext cx="349306" cy="345426"/>
            <a:chOff x="6681514" y="5684655"/>
            <a:chExt cx="328214" cy="324568"/>
          </a:xfrm>
        </p:grpSpPr>
        <p:sp>
          <p:nvSpPr>
            <p:cNvPr id="9" name="Oval 8">
              <a:extLst>
                <a:ext uri="{FF2B5EF4-FFF2-40B4-BE49-F238E27FC236}">
                  <a16:creationId xmlns:a16="http://schemas.microsoft.com/office/drawing/2014/main" id="{887B8A02-8AE3-6EF8-09F9-46CBCE998D6F}"/>
                </a:ext>
                <a:ext uri="{C183D7F6-B498-43B3-948B-1728B52AA6E4}">
                  <adec:decorative xmlns:adec="http://schemas.microsoft.com/office/drawing/2017/decorative" val="1"/>
                </a:ext>
              </a:extLst>
            </p:cNvPr>
            <p:cNvSpPr/>
            <p:nvPr/>
          </p:nvSpPr>
          <p:spPr bwMode="auto">
            <a:xfrm>
              <a:off x="6681514" y="5684655"/>
              <a:ext cx="328214" cy="3245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 name="Triangle 31">
              <a:extLst>
                <a:ext uri="{FF2B5EF4-FFF2-40B4-BE49-F238E27FC236}">
                  <a16:creationId xmlns:a16="http://schemas.microsoft.com/office/drawing/2014/main" id="{555F9885-2D30-B28D-F045-5B3C4EA5637B}"/>
                </a:ext>
                <a:ext uri="{C183D7F6-B498-43B3-948B-1728B52AA6E4}">
                  <adec:decorative xmlns:adec="http://schemas.microsoft.com/office/drawing/2017/decorative" val="1"/>
                </a:ext>
              </a:extLst>
            </p:cNvPr>
            <p:cNvSpPr/>
            <p:nvPr/>
          </p:nvSpPr>
          <p:spPr bwMode="auto">
            <a:xfrm rot="5400000">
              <a:off x="6799384" y="5786227"/>
              <a:ext cx="139294" cy="1214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7E6419FC-9CD3-F9CF-7214-E405394D4028}"/>
              </a:ext>
              <a:ext uri="{C183D7F6-B498-43B3-948B-1728B52AA6E4}">
                <adec:decorative xmlns:adec="http://schemas.microsoft.com/office/drawing/2017/decorative" val="1"/>
              </a:ext>
            </a:extLst>
          </p:cNvPr>
          <p:cNvGrpSpPr/>
          <p:nvPr/>
        </p:nvGrpSpPr>
        <p:grpSpPr>
          <a:xfrm>
            <a:off x="3700304" y="4088805"/>
            <a:ext cx="349306" cy="345426"/>
            <a:chOff x="6681514" y="5684655"/>
            <a:chExt cx="328214" cy="324568"/>
          </a:xfrm>
        </p:grpSpPr>
        <p:sp>
          <p:nvSpPr>
            <p:cNvPr id="12" name="Oval 11">
              <a:extLst>
                <a:ext uri="{FF2B5EF4-FFF2-40B4-BE49-F238E27FC236}">
                  <a16:creationId xmlns:a16="http://schemas.microsoft.com/office/drawing/2014/main" id="{5902ACA4-6CAF-CC4E-EA70-BFBAE973A7E1}"/>
                </a:ext>
                <a:ext uri="{C183D7F6-B498-43B3-948B-1728B52AA6E4}">
                  <adec:decorative xmlns:adec="http://schemas.microsoft.com/office/drawing/2017/decorative" val="1"/>
                </a:ext>
              </a:extLst>
            </p:cNvPr>
            <p:cNvSpPr/>
            <p:nvPr/>
          </p:nvSpPr>
          <p:spPr bwMode="auto">
            <a:xfrm>
              <a:off x="6681514" y="5684655"/>
              <a:ext cx="328214" cy="3245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 name="Triangle 31">
              <a:extLst>
                <a:ext uri="{FF2B5EF4-FFF2-40B4-BE49-F238E27FC236}">
                  <a16:creationId xmlns:a16="http://schemas.microsoft.com/office/drawing/2014/main" id="{42815352-ACD6-D57A-4C44-535AADEE2DF8}"/>
                </a:ext>
                <a:ext uri="{C183D7F6-B498-43B3-948B-1728B52AA6E4}">
                  <adec:decorative xmlns:adec="http://schemas.microsoft.com/office/drawing/2017/decorative" val="1"/>
                </a:ext>
              </a:extLst>
            </p:cNvPr>
            <p:cNvSpPr/>
            <p:nvPr/>
          </p:nvSpPr>
          <p:spPr bwMode="auto">
            <a:xfrm rot="5400000">
              <a:off x="6799384" y="5786227"/>
              <a:ext cx="139294" cy="1214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C1A1BF6-8544-FCC8-2DF1-DA8C4DB6E969}"/>
              </a:ext>
              <a:ext uri="{C183D7F6-B498-43B3-948B-1728B52AA6E4}">
                <adec:decorative xmlns:adec="http://schemas.microsoft.com/office/drawing/2017/decorative" val="1"/>
              </a:ext>
            </a:extLst>
          </p:cNvPr>
          <p:cNvGrpSpPr/>
          <p:nvPr/>
        </p:nvGrpSpPr>
        <p:grpSpPr>
          <a:xfrm>
            <a:off x="5436406" y="4088805"/>
            <a:ext cx="349306" cy="345426"/>
            <a:chOff x="6681514" y="5684655"/>
            <a:chExt cx="328214" cy="324568"/>
          </a:xfrm>
        </p:grpSpPr>
        <p:sp>
          <p:nvSpPr>
            <p:cNvPr id="15" name="Oval 14">
              <a:extLst>
                <a:ext uri="{FF2B5EF4-FFF2-40B4-BE49-F238E27FC236}">
                  <a16:creationId xmlns:a16="http://schemas.microsoft.com/office/drawing/2014/main" id="{28EBA41B-009B-6C68-FC1F-A230DDA7CC77}"/>
                </a:ext>
                <a:ext uri="{C183D7F6-B498-43B3-948B-1728B52AA6E4}">
                  <adec:decorative xmlns:adec="http://schemas.microsoft.com/office/drawing/2017/decorative" val="1"/>
                </a:ext>
              </a:extLst>
            </p:cNvPr>
            <p:cNvSpPr/>
            <p:nvPr/>
          </p:nvSpPr>
          <p:spPr bwMode="auto">
            <a:xfrm>
              <a:off x="6681514" y="5684655"/>
              <a:ext cx="328214" cy="3245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2" name="Triangle 31">
              <a:extLst>
                <a:ext uri="{FF2B5EF4-FFF2-40B4-BE49-F238E27FC236}">
                  <a16:creationId xmlns:a16="http://schemas.microsoft.com/office/drawing/2014/main" id="{047A86D3-1BED-7832-4AAC-474764B42BF6}"/>
                </a:ext>
                <a:ext uri="{C183D7F6-B498-43B3-948B-1728B52AA6E4}">
                  <adec:decorative xmlns:adec="http://schemas.microsoft.com/office/drawing/2017/decorative" val="1"/>
                </a:ext>
              </a:extLst>
            </p:cNvPr>
            <p:cNvSpPr/>
            <p:nvPr/>
          </p:nvSpPr>
          <p:spPr bwMode="auto">
            <a:xfrm rot="5400000">
              <a:off x="6799384" y="5786227"/>
              <a:ext cx="139294" cy="1214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5473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grpId="1" nodeType="withEffect">
                                  <p:stCondLst>
                                    <p:cond delay="0"/>
                                  </p:stCondLst>
                                  <p:childTnLst>
                                    <p:animMotion origin="layout" path="M -0.02239 -0.05046 L -2.08333E-6 -2.59259E-6 " pathEditMode="relative" rAng="0" ptsTypes="AA">
                                      <p:cBhvr>
                                        <p:cTn id="9" dur="750" fill="hold"/>
                                        <p:tgtEl>
                                          <p:spTgt spid="6"/>
                                        </p:tgtEl>
                                        <p:attrNameLst>
                                          <p:attrName>ppt_x</p:attrName>
                                          <p:attrName>ppt_y</p:attrName>
                                        </p:attrNameLst>
                                      </p:cBhvr>
                                      <p:rCtr x="1120" y="25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35" presetClass="path" presetSubtype="0" decel="100000" fill="hold" grpId="1" nodeType="withEffect">
                                  <p:stCondLst>
                                    <p:cond delay="0"/>
                                  </p:stCondLst>
                                  <p:childTnLst>
                                    <p:animMotion origin="layout" path="M 0.0224 0.03149 L -2.08333E-6 -4.81481E-6 " pathEditMode="relative" rAng="0" ptsTypes="AA">
                                      <p:cBhvr>
                                        <p:cTn id="14" dur="750" fill="hold"/>
                                        <p:tgtEl>
                                          <p:spTgt spid="3"/>
                                        </p:tgtEl>
                                        <p:attrNameLst>
                                          <p:attrName>ppt_x</p:attrName>
                                          <p:attrName>ppt_y</p:attrName>
                                        </p:attrNameLst>
                                      </p:cBhvr>
                                      <p:rCtr x="-1120" y="-1574"/>
                                    </p:animMotion>
                                  </p:childTnLst>
                                </p:cTn>
                              </p:par>
                            </p:childTnLst>
                          </p:cTn>
                        </p:par>
                        <p:par>
                          <p:cTn id="15" fill="hold">
                            <p:stCondLst>
                              <p:cond delay="750"/>
                            </p:stCondLst>
                            <p:childTnLst>
                              <p:par>
                                <p:cTn id="16" presetID="22" presetClass="entr" presetSubtype="4" fill="hold" grpId="0" nodeType="afterEffect">
                                  <p:stCondLst>
                                    <p:cond delay="0"/>
                                  </p:stCondLst>
                                  <p:childTnLst>
                                    <p:set>
                                      <p:cBhvr>
                                        <p:cTn id="17" dur="1" fill="hold">
                                          <p:stCondLst>
                                            <p:cond delay="0"/>
                                          </p:stCondLst>
                                        </p:cTn>
                                        <p:tgtEl>
                                          <p:spTgt spid="1389"/>
                                        </p:tgtEl>
                                        <p:attrNameLst>
                                          <p:attrName>style.visibility</p:attrName>
                                        </p:attrNameLst>
                                      </p:cBhvr>
                                      <p:to>
                                        <p:strVal val="visible"/>
                                      </p:to>
                                    </p:set>
                                    <p:animEffect transition="in" filter="wipe(down)">
                                      <p:cBhvr>
                                        <p:cTn id="18" dur="500"/>
                                        <p:tgtEl>
                                          <p:spTgt spid="138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00"/>
                                        </p:tgtEl>
                                        <p:attrNameLst>
                                          <p:attrName>style.visibility</p:attrName>
                                        </p:attrNameLst>
                                      </p:cBhvr>
                                      <p:to>
                                        <p:strVal val="visible"/>
                                      </p:to>
                                    </p:set>
                                    <p:animEffect transition="in" filter="wipe(down)">
                                      <p:cBhvr>
                                        <p:cTn id="21" dur="500"/>
                                        <p:tgtEl>
                                          <p:spTgt spid="1400"/>
                                        </p:tgtEl>
                                      </p:cBhvr>
                                    </p:animEffect>
                                  </p:childTnLst>
                                </p:cTn>
                              </p:par>
                            </p:childTnLst>
                          </p:cTn>
                        </p:par>
                        <p:par>
                          <p:cTn id="22" fill="hold">
                            <p:stCondLst>
                              <p:cond delay="1250"/>
                            </p:stCondLst>
                            <p:childTnLst>
                              <p:par>
                                <p:cTn id="23" presetID="22" presetClass="entr" presetSubtype="4" fill="hold" grpId="0" nodeType="afterEffect">
                                  <p:stCondLst>
                                    <p:cond delay="0"/>
                                  </p:stCondLst>
                                  <p:childTnLst>
                                    <p:set>
                                      <p:cBhvr>
                                        <p:cTn id="24" dur="1" fill="hold">
                                          <p:stCondLst>
                                            <p:cond delay="0"/>
                                          </p:stCondLst>
                                        </p:cTn>
                                        <p:tgtEl>
                                          <p:spTgt spid="1404"/>
                                        </p:tgtEl>
                                        <p:attrNameLst>
                                          <p:attrName>style.visibility</p:attrName>
                                        </p:attrNameLst>
                                      </p:cBhvr>
                                      <p:to>
                                        <p:strVal val="visible"/>
                                      </p:to>
                                    </p:set>
                                    <p:animEffect transition="in" filter="wipe(down)">
                                      <p:cBhvr>
                                        <p:cTn id="25" dur="500"/>
                                        <p:tgtEl>
                                          <p:spTgt spid="140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92"/>
                                        </p:tgtEl>
                                        <p:attrNameLst>
                                          <p:attrName>style.visibility</p:attrName>
                                        </p:attrNameLst>
                                      </p:cBhvr>
                                      <p:to>
                                        <p:strVal val="visible"/>
                                      </p:to>
                                    </p:set>
                                    <p:animEffect transition="in" filter="wipe(down)">
                                      <p:cBhvr>
                                        <p:cTn id="28" dur="500"/>
                                        <p:tgtEl>
                                          <p:spTgt spid="1392"/>
                                        </p:tgtEl>
                                      </p:cBhvr>
                                    </p:animEffect>
                                  </p:childTnLst>
                                </p:cTn>
                              </p:par>
                            </p:childTnLst>
                          </p:cTn>
                        </p:par>
                        <p:par>
                          <p:cTn id="29" fill="hold">
                            <p:stCondLst>
                              <p:cond delay="1750"/>
                            </p:stCondLst>
                            <p:childTnLst>
                              <p:par>
                                <p:cTn id="30" presetID="22" presetClass="entr" presetSubtype="4" fill="hold" grpId="0" nodeType="afterEffect">
                                  <p:stCondLst>
                                    <p:cond delay="0"/>
                                  </p:stCondLst>
                                  <p:childTnLst>
                                    <p:set>
                                      <p:cBhvr>
                                        <p:cTn id="31" dur="1" fill="hold">
                                          <p:stCondLst>
                                            <p:cond delay="0"/>
                                          </p:stCondLst>
                                        </p:cTn>
                                        <p:tgtEl>
                                          <p:spTgt spid="1388"/>
                                        </p:tgtEl>
                                        <p:attrNameLst>
                                          <p:attrName>style.visibility</p:attrName>
                                        </p:attrNameLst>
                                      </p:cBhvr>
                                      <p:to>
                                        <p:strVal val="visible"/>
                                      </p:to>
                                    </p:set>
                                    <p:animEffect transition="in" filter="wipe(down)">
                                      <p:cBhvr>
                                        <p:cTn id="32" dur="500"/>
                                        <p:tgtEl>
                                          <p:spTgt spid="138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96"/>
                                        </p:tgtEl>
                                        <p:attrNameLst>
                                          <p:attrName>style.visibility</p:attrName>
                                        </p:attrNameLst>
                                      </p:cBhvr>
                                      <p:to>
                                        <p:strVal val="visible"/>
                                      </p:to>
                                    </p:set>
                                    <p:animEffect transition="in" filter="wipe(down)">
                                      <p:cBhvr>
                                        <p:cTn id="35" dur="500"/>
                                        <p:tgtEl>
                                          <p:spTgt spid="1396"/>
                                        </p:tgtEl>
                                      </p:cBhvr>
                                    </p:animEffect>
                                  </p:childTnLst>
                                </p:cTn>
                              </p:par>
                            </p:childTnLst>
                          </p:cTn>
                        </p:par>
                        <p:par>
                          <p:cTn id="36" fill="hold">
                            <p:stCondLst>
                              <p:cond delay="2250"/>
                            </p:stCondLst>
                            <p:childTnLst>
                              <p:par>
                                <p:cTn id="37" presetID="22" presetClass="entr" presetSubtype="4"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750"/>
                                        <p:tgtEl>
                                          <p:spTgt spid="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1361"/>
                                        </p:tgtEl>
                                        <p:attrNameLst>
                                          <p:attrName>style.visibility</p:attrName>
                                        </p:attrNameLst>
                                      </p:cBhvr>
                                      <p:to>
                                        <p:strVal val="visible"/>
                                      </p:to>
                                    </p:set>
                                    <p:animEffect transition="in" filter="fade">
                                      <p:cBhvr>
                                        <p:cTn id="46" dur="500"/>
                                        <p:tgtEl>
                                          <p:spTgt spid="136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387"/>
                                        </p:tgtEl>
                                        <p:attrNameLst>
                                          <p:attrName>style.visibility</p:attrName>
                                        </p:attrNameLst>
                                      </p:cBhvr>
                                      <p:to>
                                        <p:strVal val="visible"/>
                                      </p:to>
                                    </p:set>
                                    <p:anim calcmode="lin" valueType="num">
                                      <p:cBhvr>
                                        <p:cTn id="49" dur="500" fill="hold"/>
                                        <p:tgtEl>
                                          <p:spTgt spid="1387"/>
                                        </p:tgtEl>
                                        <p:attrNameLst>
                                          <p:attrName>ppt_w</p:attrName>
                                        </p:attrNameLst>
                                      </p:cBhvr>
                                      <p:tavLst>
                                        <p:tav tm="0">
                                          <p:val>
                                            <p:fltVal val="0"/>
                                          </p:val>
                                        </p:tav>
                                        <p:tav tm="100000">
                                          <p:val>
                                            <p:strVal val="#ppt_w"/>
                                          </p:val>
                                        </p:tav>
                                      </p:tavLst>
                                    </p:anim>
                                    <p:anim calcmode="lin" valueType="num">
                                      <p:cBhvr>
                                        <p:cTn id="50" dur="500" fill="hold"/>
                                        <p:tgtEl>
                                          <p:spTgt spid="1387"/>
                                        </p:tgtEl>
                                        <p:attrNameLst>
                                          <p:attrName>ppt_h</p:attrName>
                                        </p:attrNameLst>
                                      </p:cBhvr>
                                      <p:tavLst>
                                        <p:tav tm="0">
                                          <p:val>
                                            <p:fltVal val="0"/>
                                          </p:val>
                                        </p:tav>
                                        <p:tav tm="100000">
                                          <p:val>
                                            <p:strVal val="#ppt_h"/>
                                          </p:val>
                                        </p:tav>
                                      </p:tavLst>
                                    </p:anim>
                                    <p:animEffect transition="in" filter="fade">
                                      <p:cBhvr>
                                        <p:cTn id="51" dur="500"/>
                                        <p:tgtEl>
                                          <p:spTgt spid="138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386"/>
                                        </p:tgtEl>
                                        <p:attrNameLst>
                                          <p:attrName>style.visibility</p:attrName>
                                        </p:attrNameLst>
                                      </p:cBhvr>
                                      <p:to>
                                        <p:strVal val="visible"/>
                                      </p:to>
                                    </p:set>
                                    <p:anim calcmode="lin" valueType="num">
                                      <p:cBhvr>
                                        <p:cTn id="54" dur="500" fill="hold"/>
                                        <p:tgtEl>
                                          <p:spTgt spid="1386"/>
                                        </p:tgtEl>
                                        <p:attrNameLst>
                                          <p:attrName>ppt_w</p:attrName>
                                        </p:attrNameLst>
                                      </p:cBhvr>
                                      <p:tavLst>
                                        <p:tav tm="0">
                                          <p:val>
                                            <p:fltVal val="0"/>
                                          </p:val>
                                        </p:tav>
                                        <p:tav tm="100000">
                                          <p:val>
                                            <p:strVal val="#ppt_w"/>
                                          </p:val>
                                        </p:tav>
                                      </p:tavLst>
                                    </p:anim>
                                    <p:anim calcmode="lin" valueType="num">
                                      <p:cBhvr>
                                        <p:cTn id="55" dur="500" fill="hold"/>
                                        <p:tgtEl>
                                          <p:spTgt spid="1386"/>
                                        </p:tgtEl>
                                        <p:attrNameLst>
                                          <p:attrName>ppt_h</p:attrName>
                                        </p:attrNameLst>
                                      </p:cBhvr>
                                      <p:tavLst>
                                        <p:tav tm="0">
                                          <p:val>
                                            <p:fltVal val="0"/>
                                          </p:val>
                                        </p:tav>
                                        <p:tav tm="100000">
                                          <p:val>
                                            <p:strVal val="#ppt_h"/>
                                          </p:val>
                                        </p:tav>
                                      </p:tavLst>
                                    </p:anim>
                                    <p:animEffect transition="in" filter="fade">
                                      <p:cBhvr>
                                        <p:cTn id="56" dur="500"/>
                                        <p:tgtEl>
                                          <p:spTgt spid="1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 grpId="0"/>
      <p:bldP spid="3" grpId="0" animBg="1"/>
      <p:bldP spid="3" grpId="1" animBg="1"/>
      <p:bldP spid="6" grpId="0" animBg="1"/>
      <p:bldP spid="6" grpId="1" animBg="1"/>
      <p:bldP spid="1386" grpId="0"/>
      <p:bldP spid="4" grpId="0" animBg="1"/>
      <p:bldP spid="1388" grpId="0" animBg="1"/>
      <p:bldP spid="1404" grpId="0" animBg="1"/>
      <p:bldP spid="1389" grpId="0" animBg="1"/>
      <p:bldP spid="1387" grpId="0"/>
      <p:bldP spid="21" grpId="0" animBg="1"/>
      <p:bldP spid="1396" grpId="0" animBg="1"/>
      <p:bldP spid="1392" grpId="0" animBg="1"/>
      <p:bldP spid="140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5D43A1-6E07-5116-9EE9-FFB7C65EBDBA}"/>
              </a:ext>
              <a:ext uri="{C183D7F6-B498-43B3-948B-1728B52AA6E4}">
                <adec:decorative xmlns:adec="http://schemas.microsoft.com/office/drawing/2017/decorative" val="1"/>
              </a:ext>
            </a:extLst>
          </p:cNvPr>
          <p:cNvSpPr/>
          <p:nvPr/>
        </p:nvSpPr>
        <p:spPr bwMode="auto">
          <a:xfrm>
            <a:off x="0" y="5910194"/>
            <a:ext cx="12192000" cy="654380"/>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err="1">
              <a:solidFill>
                <a:schemeClr val="bg1"/>
              </a:solidFill>
              <a:latin typeface="+mj-lt"/>
            </a:endParaRPr>
          </a:p>
        </p:txBody>
      </p:sp>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18520" cy="492443"/>
          </a:xfrm>
        </p:spPr>
        <p:txBody>
          <a:bodyPr/>
          <a:lstStyle/>
          <a:p>
            <a:r>
              <a:rPr lang="en-US" sz="3200">
                <a:cs typeface="Segoe UI"/>
              </a:rPr>
              <a:t>Manage and optimize Azure investments</a:t>
            </a:r>
          </a:p>
        </p:txBody>
      </p:sp>
      <p:sp>
        <p:nvSpPr>
          <p:cNvPr id="27" name="Rectangle: Rounded Corners 26">
            <a:extLst>
              <a:ext uri="{FF2B5EF4-FFF2-40B4-BE49-F238E27FC236}">
                <a16:creationId xmlns:a16="http://schemas.microsoft.com/office/drawing/2014/main" id="{AB31241A-6965-F4C5-F022-72DE00BAB2D5}"/>
              </a:ext>
              <a:ext uri="{C183D7F6-B498-43B3-948B-1728B52AA6E4}">
                <adec:decorative xmlns:adec="http://schemas.microsoft.com/office/drawing/2017/decorative" val="1"/>
              </a:ext>
            </a:extLst>
          </p:cNvPr>
          <p:cNvSpPr/>
          <p:nvPr/>
        </p:nvSpPr>
        <p:spPr bwMode="auto">
          <a:xfrm>
            <a:off x="1038230" y="1424077"/>
            <a:ext cx="3462698" cy="2267335"/>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1" name="Rectangle: Rounded Corners 30">
            <a:extLst>
              <a:ext uri="{FF2B5EF4-FFF2-40B4-BE49-F238E27FC236}">
                <a16:creationId xmlns:a16="http://schemas.microsoft.com/office/drawing/2014/main" id="{7D6C81C7-09EB-CD85-6B1F-FC25C93C66BD}"/>
              </a:ext>
              <a:ext uri="{C183D7F6-B498-43B3-948B-1728B52AA6E4}">
                <adec:decorative xmlns:adec="http://schemas.microsoft.com/office/drawing/2017/decorative" val="1"/>
              </a:ext>
            </a:extLst>
          </p:cNvPr>
          <p:cNvSpPr/>
          <p:nvPr/>
        </p:nvSpPr>
        <p:spPr bwMode="auto">
          <a:xfrm>
            <a:off x="5093909" y="2515029"/>
            <a:ext cx="6059861" cy="2267335"/>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5" name="Rectangle: Rounded Corners 34">
            <a:extLst>
              <a:ext uri="{FF2B5EF4-FFF2-40B4-BE49-F238E27FC236}">
                <a16:creationId xmlns:a16="http://schemas.microsoft.com/office/drawing/2014/main" id="{4B3740B5-852B-6D13-5118-4AADD60EDE03}"/>
              </a:ext>
              <a:ext uri="{C183D7F6-B498-43B3-948B-1728B52AA6E4}">
                <adec:decorative xmlns:adec="http://schemas.microsoft.com/office/drawing/2017/decorative" val="1"/>
              </a:ext>
            </a:extLst>
          </p:cNvPr>
          <p:cNvSpPr/>
          <p:nvPr/>
        </p:nvSpPr>
        <p:spPr bwMode="auto">
          <a:xfrm>
            <a:off x="1038230" y="4142698"/>
            <a:ext cx="3462698" cy="1441028"/>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CC8430C3-12F6-3908-A115-6A85FD02C7EC}"/>
              </a:ext>
              <a:ext uri="{C183D7F6-B498-43B3-948B-1728B52AA6E4}">
                <adec:decorative xmlns:adec="http://schemas.microsoft.com/office/drawing/2017/decorative" val="0"/>
              </a:ext>
            </a:extLst>
          </p:cNvPr>
          <p:cNvSpPr/>
          <p:nvPr/>
        </p:nvSpPr>
        <p:spPr bwMode="auto">
          <a:xfrm>
            <a:off x="885830" y="1271678"/>
            <a:ext cx="3462698" cy="2267335"/>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36576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Journey stage</a:t>
            </a:r>
          </a:p>
          <a:p>
            <a:pPr>
              <a:spcAft>
                <a:spcPts val="600"/>
              </a:spcAft>
              <a:buClr>
                <a:schemeClr val="tx1"/>
              </a:buClr>
              <a:buSzPct val="100000"/>
              <a:defRPr/>
            </a:pPr>
            <a:r>
              <a:rPr lang="en-US" sz="1600">
                <a:solidFill>
                  <a:schemeClr val="tx1"/>
                </a:solidFill>
                <a:cs typeface="Segoe Sans Display" pitchFamily="2" charset="0"/>
              </a:rPr>
              <a:t>Workloads are deployed and historical usage reflects consistent consumption.</a:t>
            </a:r>
          </a:p>
        </p:txBody>
      </p:sp>
      <p:sp>
        <p:nvSpPr>
          <p:cNvPr id="32" name="Rectangle: Rounded Corners 31">
            <a:extLst>
              <a:ext uri="{FF2B5EF4-FFF2-40B4-BE49-F238E27FC236}">
                <a16:creationId xmlns:a16="http://schemas.microsoft.com/office/drawing/2014/main" id="{724717E7-1159-180E-A4FD-3CC0FFA104B6}"/>
              </a:ext>
              <a:ext uri="{C183D7F6-B498-43B3-948B-1728B52AA6E4}">
                <adec:decorative xmlns:adec="http://schemas.microsoft.com/office/drawing/2017/decorative" val="0"/>
              </a:ext>
            </a:extLst>
          </p:cNvPr>
          <p:cNvSpPr/>
          <p:nvPr/>
        </p:nvSpPr>
        <p:spPr bwMode="auto">
          <a:xfrm>
            <a:off x="4941509" y="2362629"/>
            <a:ext cx="6059861" cy="2267335"/>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73152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Key concerns</a:t>
            </a:r>
          </a:p>
          <a:p>
            <a:pPr>
              <a:spcAft>
                <a:spcPts val="600"/>
              </a:spcAft>
              <a:buClr>
                <a:schemeClr val="tx1"/>
              </a:buClr>
              <a:buSzPct val="100000"/>
              <a:defRPr/>
            </a:pPr>
            <a:r>
              <a:rPr lang="en-US" sz="1600">
                <a:solidFill>
                  <a:schemeClr val="tx1"/>
                </a:solidFill>
                <a:cs typeface="Segoe Sans Display" pitchFamily="2" charset="0"/>
              </a:rPr>
              <a:t>What processes and best practices can I employ to </a:t>
            </a:r>
            <a:br>
              <a:rPr lang="en-US" sz="1600">
                <a:solidFill>
                  <a:schemeClr val="tx1"/>
                </a:solidFill>
                <a:cs typeface="Segoe Sans Display" pitchFamily="2" charset="0"/>
              </a:rPr>
            </a:br>
            <a:r>
              <a:rPr lang="en-US" sz="1600">
                <a:solidFill>
                  <a:schemeClr val="tx1"/>
                </a:solidFill>
                <a:cs typeface="Segoe Sans Display" pitchFamily="2" charset="0"/>
              </a:rPr>
              <a:t>optimize my Azure spend? </a:t>
            </a:r>
          </a:p>
          <a:p>
            <a:pPr>
              <a:spcAft>
                <a:spcPts val="600"/>
              </a:spcAft>
              <a:buClr>
                <a:schemeClr val="tx1"/>
              </a:buClr>
              <a:buSzPct val="100000"/>
              <a:defRPr/>
            </a:pPr>
            <a:r>
              <a:rPr lang="en-US" sz="1600">
                <a:solidFill>
                  <a:schemeClr val="tx1"/>
                </a:solidFill>
                <a:cs typeface="Segoe Sans Display" pitchFamily="2" charset="0"/>
              </a:rPr>
              <a:t>What offers can I take advantage of to continue saving on cloud costs?</a:t>
            </a:r>
          </a:p>
          <a:p>
            <a:pPr>
              <a:spcAft>
                <a:spcPts val="600"/>
              </a:spcAft>
              <a:buClr>
                <a:schemeClr val="tx1"/>
              </a:buClr>
              <a:buSzPct val="100000"/>
              <a:defRPr/>
            </a:pPr>
            <a:r>
              <a:rPr lang="en-US" sz="1600">
                <a:solidFill>
                  <a:schemeClr val="tx1"/>
                </a:solidFill>
                <a:cs typeface="Segoe Sans Display" pitchFamily="2" charset="0"/>
              </a:rPr>
              <a:t>What tools are available to help?</a:t>
            </a:r>
          </a:p>
        </p:txBody>
      </p:sp>
      <p:sp>
        <p:nvSpPr>
          <p:cNvPr id="18" name="Rectangle: Rounded Corners 17">
            <a:extLst>
              <a:ext uri="{FF2B5EF4-FFF2-40B4-BE49-F238E27FC236}">
                <a16:creationId xmlns:a16="http://schemas.microsoft.com/office/drawing/2014/main" id="{2A0AA691-37E6-639C-7515-045B26941F85}"/>
              </a:ext>
              <a:ext uri="{C183D7F6-B498-43B3-948B-1728B52AA6E4}">
                <adec:decorative xmlns:adec="http://schemas.microsoft.com/office/drawing/2017/decorative" val="0"/>
              </a:ext>
            </a:extLst>
          </p:cNvPr>
          <p:cNvSpPr/>
          <p:nvPr/>
        </p:nvSpPr>
        <p:spPr bwMode="auto">
          <a:xfrm>
            <a:off x="885830" y="3990296"/>
            <a:ext cx="3462698" cy="1441029"/>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64008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Your need</a:t>
            </a:r>
          </a:p>
          <a:p>
            <a:pPr>
              <a:spcAft>
                <a:spcPts val="600"/>
              </a:spcAft>
              <a:buClr>
                <a:schemeClr val="tx1"/>
              </a:buClr>
              <a:buSzPct val="100000"/>
              <a:defRPr/>
            </a:pPr>
            <a:r>
              <a:rPr lang="en-US" sz="1600">
                <a:solidFill>
                  <a:schemeClr val="tx1"/>
                </a:solidFill>
                <a:cs typeface="Segoe Sans Display" pitchFamily="2" charset="0"/>
              </a:rPr>
              <a:t>Ensuring Azure workload spend is optimized</a:t>
            </a:r>
          </a:p>
          <a:p>
            <a:pPr>
              <a:spcAft>
                <a:spcPts val="400"/>
              </a:spcAft>
              <a:buClr>
                <a:schemeClr val="tx1"/>
              </a:buClr>
              <a:buSzPct val="100000"/>
              <a:defRPr/>
            </a:pPr>
            <a:endParaRPr lang="en-US" sz="1600">
              <a:solidFill>
                <a:schemeClr val="tx1"/>
              </a:solidFill>
              <a:cs typeface="Segoe Sans Display" pitchFamily="2" charset="0"/>
            </a:endParaRP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14" name="Graphic 5">
            <a:extLst>
              <a:ext uri="{FF2B5EF4-FFF2-40B4-BE49-F238E27FC236}">
                <a16:creationId xmlns:a16="http://schemas.microsoft.com/office/drawing/2014/main" id="{652C98A0-82C8-0E9C-5C50-9F496C26725D}"/>
              </a:ext>
              <a:ext uri="{C183D7F6-B498-43B3-948B-1728B52AA6E4}">
                <adec:decorative xmlns:adec="http://schemas.microsoft.com/office/drawing/2017/decorative" val="1"/>
              </a:ext>
            </a:extLst>
          </p:cNvPr>
          <p:cNvSpPr/>
          <p:nvPr/>
        </p:nvSpPr>
        <p:spPr>
          <a:xfrm>
            <a:off x="3424028" y="1145127"/>
            <a:ext cx="646399" cy="646331"/>
          </a:xfrm>
          <a:custGeom>
            <a:avLst/>
            <a:gdLst>
              <a:gd name="connsiteX0" fmla="*/ 751950 w 900147"/>
              <a:gd name="connsiteY0" fmla="*/ 13172 h 900052"/>
              <a:gd name="connsiteX1" fmla="*/ 688298 w 900147"/>
              <a:gd name="connsiteY1" fmla="*/ 13194 h 900052"/>
              <a:gd name="connsiteX2" fmla="*/ 688320 w 900147"/>
              <a:gd name="connsiteY2" fmla="*/ 76847 h 900052"/>
              <a:gd name="connsiteX3" fmla="*/ 746460 w 900147"/>
              <a:gd name="connsiteY3" fmla="*/ 134897 h 900052"/>
              <a:gd name="connsiteX4" fmla="*/ 494820 w 900147"/>
              <a:gd name="connsiteY4" fmla="*/ 134897 h 900052"/>
              <a:gd name="connsiteX5" fmla="*/ 359820 w 900147"/>
              <a:gd name="connsiteY5" fmla="*/ 269897 h 900052"/>
              <a:gd name="connsiteX6" fmla="*/ 359820 w 900147"/>
              <a:gd name="connsiteY6" fmla="*/ 674852 h 900052"/>
              <a:gd name="connsiteX7" fmla="*/ 314820 w 900147"/>
              <a:gd name="connsiteY7" fmla="*/ 719852 h 900052"/>
              <a:gd name="connsiteX8" fmla="*/ 262260 w 900147"/>
              <a:gd name="connsiteY8" fmla="*/ 719852 h 900052"/>
              <a:gd name="connsiteX9" fmla="*/ 89730 w 900147"/>
              <a:gd name="connsiteY9" fmla="*/ 637952 h 900052"/>
              <a:gd name="connsiteX10" fmla="*/ 0 w 900147"/>
              <a:gd name="connsiteY10" fmla="*/ 765032 h 900052"/>
              <a:gd name="connsiteX11" fmla="*/ 134979 w 900147"/>
              <a:gd name="connsiteY11" fmla="*/ 900052 h 900052"/>
              <a:gd name="connsiteX12" fmla="*/ 262350 w 900147"/>
              <a:gd name="connsiteY12" fmla="*/ 809852 h 900052"/>
              <a:gd name="connsiteX13" fmla="*/ 314820 w 900147"/>
              <a:gd name="connsiteY13" fmla="*/ 809852 h 900052"/>
              <a:gd name="connsiteX14" fmla="*/ 449820 w 900147"/>
              <a:gd name="connsiteY14" fmla="*/ 674852 h 900052"/>
              <a:gd name="connsiteX15" fmla="*/ 449820 w 900147"/>
              <a:gd name="connsiteY15" fmla="*/ 269852 h 900052"/>
              <a:gd name="connsiteX16" fmla="*/ 494820 w 900147"/>
              <a:gd name="connsiteY16" fmla="*/ 224852 h 900052"/>
              <a:gd name="connsiteX17" fmla="*/ 746325 w 900147"/>
              <a:gd name="connsiteY17" fmla="*/ 224852 h 900052"/>
              <a:gd name="connsiteX18" fmla="*/ 688050 w 900147"/>
              <a:gd name="connsiteY18" fmla="*/ 282947 h 900052"/>
              <a:gd name="connsiteX19" fmla="*/ 685877 w 900147"/>
              <a:gd name="connsiteY19" fmla="*/ 346549 h 900052"/>
              <a:gd name="connsiteX20" fmla="*/ 749480 w 900147"/>
              <a:gd name="connsiteY20" fmla="*/ 348722 h 900052"/>
              <a:gd name="connsiteX21" fmla="*/ 751500 w 900147"/>
              <a:gd name="connsiteY21" fmla="*/ 346712 h 900052"/>
              <a:gd name="connsiteX22" fmla="*/ 886950 w 900147"/>
              <a:gd name="connsiteY22" fmla="*/ 211712 h 900052"/>
              <a:gd name="connsiteX23" fmla="*/ 886985 w 900147"/>
              <a:gd name="connsiteY23" fmla="*/ 148072 h 900052"/>
              <a:gd name="connsiteX24" fmla="*/ 886950 w 900147"/>
              <a:gd name="connsiteY24" fmla="*/ 148037 h 900052"/>
              <a:gd name="connsiteX25" fmla="*/ 751950 w 900147"/>
              <a:gd name="connsiteY25" fmla="*/ 13172 h 90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0147" h="900052">
                <a:moveTo>
                  <a:pt x="751950" y="13172"/>
                </a:moveTo>
                <a:cubicBezTo>
                  <a:pt x="734367" y="-4399"/>
                  <a:pt x="705868" y="-4389"/>
                  <a:pt x="688298" y="13194"/>
                </a:cubicBezTo>
                <a:cubicBezTo>
                  <a:pt x="670727" y="30777"/>
                  <a:pt x="670737" y="59276"/>
                  <a:pt x="688320" y="76847"/>
                </a:cubicBezTo>
                <a:lnTo>
                  <a:pt x="746460" y="134897"/>
                </a:lnTo>
                <a:lnTo>
                  <a:pt x="494820" y="134897"/>
                </a:lnTo>
                <a:cubicBezTo>
                  <a:pt x="420262" y="134897"/>
                  <a:pt x="359820" y="195338"/>
                  <a:pt x="359820" y="269897"/>
                </a:cubicBezTo>
                <a:lnTo>
                  <a:pt x="359820" y="674852"/>
                </a:lnTo>
                <a:cubicBezTo>
                  <a:pt x="359820" y="699704"/>
                  <a:pt x="339673" y="719852"/>
                  <a:pt x="314820" y="719852"/>
                </a:cubicBezTo>
                <a:lnTo>
                  <a:pt x="262260" y="719852"/>
                </a:lnTo>
                <a:cubicBezTo>
                  <a:pt x="237233" y="649593"/>
                  <a:pt x="159989" y="612925"/>
                  <a:pt x="89730" y="637952"/>
                </a:cubicBezTo>
                <a:cubicBezTo>
                  <a:pt x="35975" y="657100"/>
                  <a:pt x="57" y="707968"/>
                  <a:pt x="0" y="765032"/>
                </a:cubicBezTo>
                <a:cubicBezTo>
                  <a:pt x="-11" y="839590"/>
                  <a:pt x="60421" y="900041"/>
                  <a:pt x="134979" y="900052"/>
                </a:cubicBezTo>
                <a:cubicBezTo>
                  <a:pt x="192276" y="900061"/>
                  <a:pt x="243336" y="863901"/>
                  <a:pt x="262350" y="809852"/>
                </a:cubicBezTo>
                <a:lnTo>
                  <a:pt x="314820" y="809852"/>
                </a:lnTo>
                <a:cubicBezTo>
                  <a:pt x="389378" y="809852"/>
                  <a:pt x="449820" y="749410"/>
                  <a:pt x="449820" y="674852"/>
                </a:cubicBezTo>
                <a:lnTo>
                  <a:pt x="449820" y="269852"/>
                </a:lnTo>
                <a:cubicBezTo>
                  <a:pt x="449820" y="244999"/>
                  <a:pt x="469967" y="224852"/>
                  <a:pt x="494820" y="224852"/>
                </a:cubicBezTo>
                <a:lnTo>
                  <a:pt x="746325" y="224852"/>
                </a:lnTo>
                <a:lnTo>
                  <a:pt x="688050" y="282947"/>
                </a:lnTo>
                <a:cubicBezTo>
                  <a:pt x="669887" y="299910"/>
                  <a:pt x="668914" y="328386"/>
                  <a:pt x="685877" y="346549"/>
                </a:cubicBezTo>
                <a:cubicBezTo>
                  <a:pt x="702841" y="364712"/>
                  <a:pt x="731317" y="365685"/>
                  <a:pt x="749480" y="348722"/>
                </a:cubicBezTo>
                <a:cubicBezTo>
                  <a:pt x="750174" y="348073"/>
                  <a:pt x="750848" y="347403"/>
                  <a:pt x="751500" y="346712"/>
                </a:cubicBezTo>
                <a:lnTo>
                  <a:pt x="886950" y="211712"/>
                </a:lnTo>
                <a:cubicBezTo>
                  <a:pt x="904533" y="194148"/>
                  <a:pt x="904549" y="165655"/>
                  <a:pt x="886985" y="148072"/>
                </a:cubicBezTo>
                <a:cubicBezTo>
                  <a:pt x="886974" y="148060"/>
                  <a:pt x="886962" y="148048"/>
                  <a:pt x="886950" y="148037"/>
                </a:cubicBezTo>
                <a:lnTo>
                  <a:pt x="751950" y="13172"/>
                </a:lnTo>
                <a:close/>
              </a:path>
            </a:pathLst>
          </a:custGeom>
          <a:gradFill>
            <a:gsLst>
              <a:gs pos="82000">
                <a:srgbClr val="D59ED7"/>
              </a:gs>
              <a:gs pos="0">
                <a:srgbClr val="2DA5FF"/>
              </a:gs>
            </a:gsLst>
            <a:lin ang="4800000" scaled="0"/>
          </a:gradFill>
          <a:ln w="523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000000"/>
              </a:solidFill>
              <a:latin typeface="Segoe Sans Text"/>
            </a:endParaRPr>
          </a:p>
        </p:txBody>
      </p:sp>
      <p:sp>
        <p:nvSpPr>
          <p:cNvPr id="24" name="TextBox 23">
            <a:extLst>
              <a:ext uri="{FF2B5EF4-FFF2-40B4-BE49-F238E27FC236}">
                <a16:creationId xmlns:a16="http://schemas.microsoft.com/office/drawing/2014/main" id="{FFC8CF10-7A3C-D725-3F25-2D9D11A67136}"/>
              </a:ext>
            </a:extLst>
          </p:cNvPr>
          <p:cNvSpPr txBox="1"/>
          <p:nvPr/>
        </p:nvSpPr>
        <p:spPr>
          <a:xfrm flipH="1">
            <a:off x="873878" y="6072629"/>
            <a:ext cx="1530631" cy="284693"/>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2000">
                <a:solidFill>
                  <a:srgbClr val="EAD1EB"/>
                </a:solidFill>
                <a:latin typeface="Segoe Sans Display Semibold" pitchFamily="2" charset="0"/>
                <a:cs typeface="Segoe Sans Display Semibold" pitchFamily="2" charset="0"/>
              </a:rPr>
              <a:t>Resources: </a:t>
            </a:r>
          </a:p>
        </p:txBody>
      </p:sp>
      <p:sp>
        <p:nvSpPr>
          <p:cNvPr id="25" name="Rectangle 24">
            <a:extLst>
              <a:ext uri="{FF2B5EF4-FFF2-40B4-BE49-F238E27FC236}">
                <a16:creationId xmlns:a16="http://schemas.microsoft.com/office/drawing/2014/main" id="{66DAAEAA-043D-5545-C882-1F32E64AA768}"/>
              </a:ext>
              <a:ext uri="{C183D7F6-B498-43B3-948B-1728B52AA6E4}">
                <adec:decorative xmlns:adec="http://schemas.microsoft.com/office/drawing/2017/decorative" val="0"/>
              </a:ext>
            </a:extLst>
          </p:cNvPr>
          <p:cNvSpPr/>
          <p:nvPr/>
        </p:nvSpPr>
        <p:spPr bwMode="auto">
          <a:xfrm>
            <a:off x="2392557" y="6063799"/>
            <a:ext cx="1889573"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a:solidFill>
                  <a:schemeClr val="bg1"/>
                </a:solidFill>
                <a:hlinkClick r:id="rId3">
                  <a:extLst>
                    <a:ext uri="{A12FA001-AC4F-418D-AE19-62706E023703}">
                      <ahyp:hlinkClr xmlns:ahyp="http://schemas.microsoft.com/office/drawing/2018/hyperlinkcolor" val="tx"/>
                    </a:ext>
                  </a:extLst>
                </a:hlinkClick>
              </a:rPr>
              <a:t>Azure Advisor</a:t>
            </a:r>
            <a:endParaRPr lang="en-US" sz="1600">
              <a:solidFill>
                <a:schemeClr val="bg1"/>
              </a:solidFill>
              <a:cs typeface="Segoe Sans Display" pitchFamily="2" charset="0"/>
            </a:endParaRPr>
          </a:p>
        </p:txBody>
      </p:sp>
      <p:sp>
        <p:nvSpPr>
          <p:cNvPr id="29" name="Rectangle 28">
            <a:extLst>
              <a:ext uri="{FF2B5EF4-FFF2-40B4-BE49-F238E27FC236}">
                <a16:creationId xmlns:a16="http://schemas.microsoft.com/office/drawing/2014/main" id="{0102F1B3-ABD2-2C89-8CC1-B0999B9408D5}"/>
              </a:ext>
              <a:ext uri="{C183D7F6-B498-43B3-948B-1728B52AA6E4}">
                <adec:decorative xmlns:adec="http://schemas.microsoft.com/office/drawing/2017/decorative" val="0"/>
              </a:ext>
            </a:extLst>
          </p:cNvPr>
          <p:cNvSpPr/>
          <p:nvPr/>
        </p:nvSpPr>
        <p:spPr bwMode="auto">
          <a:xfrm>
            <a:off x="4046165" y="6057925"/>
            <a:ext cx="1810951"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u="sng" dirty="0">
                <a:solidFill>
                  <a:schemeClr val="bg1"/>
                </a:solidFill>
                <a:hlinkClick r:id="rId4">
                  <a:extLst>
                    <a:ext uri="{A12FA001-AC4F-418D-AE19-62706E023703}">
                      <ahyp:hlinkClr xmlns:ahyp="http://schemas.microsoft.com/office/drawing/2018/hyperlinkcolor" val="tx"/>
                    </a:ext>
                  </a:extLst>
                </a:hlinkClick>
              </a:rPr>
              <a:t>Azure FinOps</a:t>
            </a:r>
            <a:endParaRPr lang="en-US" sz="1600" dirty="0">
              <a:solidFill>
                <a:schemeClr val="bg1"/>
              </a:solidFill>
              <a:cs typeface="Segoe Sans Display" pitchFamily="2" charset="0"/>
            </a:endParaRPr>
          </a:p>
        </p:txBody>
      </p:sp>
      <p:grpSp>
        <p:nvGrpSpPr>
          <p:cNvPr id="33" name="Group 32">
            <a:extLst>
              <a:ext uri="{FF2B5EF4-FFF2-40B4-BE49-F238E27FC236}">
                <a16:creationId xmlns:a16="http://schemas.microsoft.com/office/drawing/2014/main" id="{665A0026-B9C4-470B-41D1-14CD0740D52A}"/>
              </a:ext>
              <a:ext uri="{C183D7F6-B498-43B3-948B-1728B52AA6E4}">
                <adec:decorative xmlns:adec="http://schemas.microsoft.com/office/drawing/2017/decorative" val="1"/>
              </a:ext>
            </a:extLst>
          </p:cNvPr>
          <p:cNvGrpSpPr/>
          <p:nvPr/>
        </p:nvGrpSpPr>
        <p:grpSpPr>
          <a:xfrm>
            <a:off x="3392285" y="3882988"/>
            <a:ext cx="709884" cy="709885"/>
            <a:chOff x="7500935" y="2640208"/>
            <a:chExt cx="709884" cy="709885"/>
          </a:xfrm>
          <a:effectLst>
            <a:outerShdw blurRad="50800" dist="38100" dir="2700000" algn="tl" rotWithShape="0">
              <a:prstClr val="black">
                <a:alpha val="20000"/>
              </a:prstClr>
            </a:outerShdw>
          </a:effectLst>
        </p:grpSpPr>
        <p:sp>
          <p:nvSpPr>
            <p:cNvPr id="34" name="Freeform: Shape 33">
              <a:extLst>
                <a:ext uri="{FF2B5EF4-FFF2-40B4-BE49-F238E27FC236}">
                  <a16:creationId xmlns:a16="http://schemas.microsoft.com/office/drawing/2014/main" id="{6B5E708E-8467-A53B-8A15-95BB86E6001B}"/>
                </a:ext>
              </a:extLst>
            </p:cNvPr>
            <p:cNvSpPr/>
            <p:nvPr/>
          </p:nvSpPr>
          <p:spPr>
            <a:xfrm rot="16200000" flipV="1">
              <a:off x="7500934" y="2640209"/>
              <a:ext cx="709885" cy="709884"/>
            </a:xfrm>
            <a:custGeom>
              <a:avLst/>
              <a:gdLst>
                <a:gd name="connsiteX0" fmla="*/ 315505 w 709885"/>
                <a:gd name="connsiteY0" fmla="*/ 473257 h 709884"/>
                <a:gd name="connsiteX1" fmla="*/ 315505 w 709885"/>
                <a:gd name="connsiteY1" fmla="*/ 631010 h 709884"/>
                <a:gd name="connsiteX2" fmla="*/ 354943 w 709885"/>
                <a:gd name="connsiteY2" fmla="*/ 670448 h 709884"/>
                <a:gd name="connsiteX3" fmla="*/ 512695 w 709885"/>
                <a:gd name="connsiteY3" fmla="*/ 670448 h 709884"/>
                <a:gd name="connsiteX4" fmla="*/ 552133 w 709885"/>
                <a:gd name="connsiteY4" fmla="*/ 631010 h 709884"/>
                <a:gd name="connsiteX5" fmla="*/ 552133 w 709885"/>
                <a:gd name="connsiteY5" fmla="*/ 473257 h 709884"/>
                <a:gd name="connsiteX6" fmla="*/ 512695 w 709885"/>
                <a:gd name="connsiteY6" fmla="*/ 433819 h 709884"/>
                <a:gd name="connsiteX7" fmla="*/ 354943 w 709885"/>
                <a:gd name="connsiteY7" fmla="*/ 433819 h 709884"/>
                <a:gd name="connsiteX8" fmla="*/ 315505 w 709885"/>
                <a:gd name="connsiteY8" fmla="*/ 473257 h 709884"/>
                <a:gd name="connsiteX9" fmla="*/ 315504 w 709885"/>
                <a:gd name="connsiteY9" fmla="*/ 39438 h 709884"/>
                <a:gd name="connsiteX10" fmla="*/ 315504 w 709885"/>
                <a:gd name="connsiteY10" fmla="*/ 354942 h 709884"/>
                <a:gd name="connsiteX11" fmla="*/ 354942 w 709885"/>
                <a:gd name="connsiteY11" fmla="*/ 394380 h 709884"/>
                <a:gd name="connsiteX12" fmla="*/ 670447 w 709885"/>
                <a:gd name="connsiteY12" fmla="*/ 394380 h 709884"/>
                <a:gd name="connsiteX13" fmla="*/ 709885 w 709885"/>
                <a:gd name="connsiteY13" fmla="*/ 354942 h 709884"/>
                <a:gd name="connsiteX14" fmla="*/ 709885 w 709885"/>
                <a:gd name="connsiteY14" fmla="*/ 39438 h 709884"/>
                <a:gd name="connsiteX15" fmla="*/ 670447 w 709885"/>
                <a:gd name="connsiteY15" fmla="*/ 0 h 709884"/>
                <a:gd name="connsiteX16" fmla="*/ 354942 w 709885"/>
                <a:gd name="connsiteY16" fmla="*/ 0 h 709884"/>
                <a:gd name="connsiteX17" fmla="*/ 315504 w 709885"/>
                <a:gd name="connsiteY17" fmla="*/ 39438 h 709884"/>
                <a:gd name="connsiteX18" fmla="*/ 98595 w 709885"/>
                <a:gd name="connsiteY18" fmla="*/ 256347 h 709884"/>
                <a:gd name="connsiteX19" fmla="*/ 98595 w 709885"/>
                <a:gd name="connsiteY19" fmla="*/ 354942 h 709884"/>
                <a:gd name="connsiteX20" fmla="*/ 138033 w 709885"/>
                <a:gd name="connsiteY20" fmla="*/ 394380 h 709884"/>
                <a:gd name="connsiteX21" fmla="*/ 236628 w 709885"/>
                <a:gd name="connsiteY21" fmla="*/ 394380 h 709884"/>
                <a:gd name="connsiteX22" fmla="*/ 276067 w 709885"/>
                <a:gd name="connsiteY22" fmla="*/ 354942 h 709884"/>
                <a:gd name="connsiteX23" fmla="*/ 276067 w 709885"/>
                <a:gd name="connsiteY23" fmla="*/ 256347 h 709884"/>
                <a:gd name="connsiteX24" fmla="*/ 236628 w 709885"/>
                <a:gd name="connsiteY24" fmla="*/ 216909 h 709884"/>
                <a:gd name="connsiteX25" fmla="*/ 138033 w 709885"/>
                <a:gd name="connsiteY25" fmla="*/ 216909 h 709884"/>
                <a:gd name="connsiteX26" fmla="*/ 98595 w 709885"/>
                <a:gd name="connsiteY26" fmla="*/ 256347 h 709884"/>
                <a:gd name="connsiteX27" fmla="*/ 0 w 709885"/>
                <a:gd name="connsiteY27" fmla="*/ 473256 h 709884"/>
                <a:gd name="connsiteX28" fmla="*/ 0 w 709885"/>
                <a:gd name="connsiteY28" fmla="*/ 670446 h 709884"/>
                <a:gd name="connsiteX29" fmla="*/ 39438 w 709885"/>
                <a:gd name="connsiteY29" fmla="*/ 709884 h 709884"/>
                <a:gd name="connsiteX30" fmla="*/ 236628 w 709885"/>
                <a:gd name="connsiteY30" fmla="*/ 709884 h 709884"/>
                <a:gd name="connsiteX31" fmla="*/ 276066 w 709885"/>
                <a:gd name="connsiteY31" fmla="*/ 670446 h 709884"/>
                <a:gd name="connsiteX32" fmla="*/ 276066 w 709885"/>
                <a:gd name="connsiteY32" fmla="*/ 473256 h 709884"/>
                <a:gd name="connsiteX33" fmla="*/ 236628 w 709885"/>
                <a:gd name="connsiteY33" fmla="*/ 433818 h 709884"/>
                <a:gd name="connsiteX34" fmla="*/ 39438 w 709885"/>
                <a:gd name="connsiteY34" fmla="*/ 433818 h 709884"/>
                <a:gd name="connsiteX35" fmla="*/ 0 w 709885"/>
                <a:gd name="connsiteY35" fmla="*/ 473256 h 70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09885" h="709884">
                  <a:moveTo>
                    <a:pt x="315505" y="473257"/>
                  </a:moveTo>
                  <a:lnTo>
                    <a:pt x="315505" y="631010"/>
                  </a:lnTo>
                  <a:cubicBezTo>
                    <a:pt x="315505" y="652791"/>
                    <a:pt x="333162" y="670448"/>
                    <a:pt x="354943" y="670448"/>
                  </a:cubicBezTo>
                  <a:lnTo>
                    <a:pt x="512695" y="670448"/>
                  </a:lnTo>
                  <a:cubicBezTo>
                    <a:pt x="534476" y="670448"/>
                    <a:pt x="552133" y="652791"/>
                    <a:pt x="552133" y="631010"/>
                  </a:cubicBezTo>
                  <a:lnTo>
                    <a:pt x="552133" y="473257"/>
                  </a:lnTo>
                  <a:cubicBezTo>
                    <a:pt x="552133" y="451476"/>
                    <a:pt x="534476" y="433819"/>
                    <a:pt x="512695" y="433819"/>
                  </a:cubicBezTo>
                  <a:lnTo>
                    <a:pt x="354943" y="433819"/>
                  </a:lnTo>
                  <a:cubicBezTo>
                    <a:pt x="333162" y="433819"/>
                    <a:pt x="315505" y="451476"/>
                    <a:pt x="315505" y="473257"/>
                  </a:cubicBezTo>
                  <a:close/>
                  <a:moveTo>
                    <a:pt x="315504" y="39438"/>
                  </a:moveTo>
                  <a:lnTo>
                    <a:pt x="315504" y="354942"/>
                  </a:lnTo>
                  <a:cubicBezTo>
                    <a:pt x="315504" y="376723"/>
                    <a:pt x="333161" y="394380"/>
                    <a:pt x="354942" y="394380"/>
                  </a:cubicBezTo>
                  <a:lnTo>
                    <a:pt x="670447" y="394380"/>
                  </a:lnTo>
                  <a:cubicBezTo>
                    <a:pt x="692228" y="394380"/>
                    <a:pt x="709885" y="376723"/>
                    <a:pt x="709885" y="354942"/>
                  </a:cubicBezTo>
                  <a:lnTo>
                    <a:pt x="709885" y="39438"/>
                  </a:lnTo>
                  <a:cubicBezTo>
                    <a:pt x="709885" y="17657"/>
                    <a:pt x="692228" y="0"/>
                    <a:pt x="670447" y="0"/>
                  </a:cubicBezTo>
                  <a:lnTo>
                    <a:pt x="354942" y="0"/>
                  </a:lnTo>
                  <a:cubicBezTo>
                    <a:pt x="333161" y="0"/>
                    <a:pt x="315504" y="17657"/>
                    <a:pt x="315504" y="39438"/>
                  </a:cubicBezTo>
                  <a:close/>
                  <a:moveTo>
                    <a:pt x="98595" y="256347"/>
                  </a:moveTo>
                  <a:lnTo>
                    <a:pt x="98595" y="354942"/>
                  </a:lnTo>
                  <a:cubicBezTo>
                    <a:pt x="98595" y="376723"/>
                    <a:pt x="116252" y="394380"/>
                    <a:pt x="138033" y="394380"/>
                  </a:cubicBezTo>
                  <a:lnTo>
                    <a:pt x="236628" y="394380"/>
                  </a:lnTo>
                  <a:cubicBezTo>
                    <a:pt x="258410" y="394380"/>
                    <a:pt x="276067" y="376723"/>
                    <a:pt x="276067" y="354942"/>
                  </a:cubicBezTo>
                  <a:lnTo>
                    <a:pt x="276067" y="256347"/>
                  </a:lnTo>
                  <a:cubicBezTo>
                    <a:pt x="276067" y="234566"/>
                    <a:pt x="258410" y="216909"/>
                    <a:pt x="236628" y="216909"/>
                  </a:cubicBezTo>
                  <a:lnTo>
                    <a:pt x="138033" y="216909"/>
                  </a:lnTo>
                  <a:cubicBezTo>
                    <a:pt x="116252" y="216909"/>
                    <a:pt x="98595" y="234566"/>
                    <a:pt x="98595" y="256347"/>
                  </a:cubicBezTo>
                  <a:close/>
                  <a:moveTo>
                    <a:pt x="0" y="473256"/>
                  </a:moveTo>
                  <a:lnTo>
                    <a:pt x="0" y="670446"/>
                  </a:lnTo>
                  <a:cubicBezTo>
                    <a:pt x="0" y="692227"/>
                    <a:pt x="17657" y="709884"/>
                    <a:pt x="39438" y="709884"/>
                  </a:cubicBezTo>
                  <a:lnTo>
                    <a:pt x="236628" y="709884"/>
                  </a:lnTo>
                  <a:cubicBezTo>
                    <a:pt x="258410" y="709884"/>
                    <a:pt x="276066" y="692227"/>
                    <a:pt x="276066" y="670446"/>
                  </a:cubicBezTo>
                  <a:lnTo>
                    <a:pt x="276066" y="473256"/>
                  </a:lnTo>
                  <a:cubicBezTo>
                    <a:pt x="276066" y="451475"/>
                    <a:pt x="258410" y="433818"/>
                    <a:pt x="236628" y="433818"/>
                  </a:cubicBezTo>
                  <a:lnTo>
                    <a:pt x="39438" y="433818"/>
                  </a:lnTo>
                  <a:cubicBezTo>
                    <a:pt x="17657" y="433818"/>
                    <a:pt x="0" y="451475"/>
                    <a:pt x="0" y="473256"/>
                  </a:cubicBezTo>
                  <a:close/>
                </a:path>
              </a:pathLst>
            </a:custGeom>
            <a:gradFill>
              <a:gsLst>
                <a:gs pos="82000">
                  <a:srgbClr val="D59ED7"/>
                </a:gs>
                <a:gs pos="0">
                  <a:srgbClr val="2DA5FF"/>
                </a:gs>
              </a:gsLst>
              <a:lin ang="0" scaled="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000000"/>
                </a:solidFill>
                <a:latin typeface="Segoe Sans Text"/>
              </a:endParaRPr>
            </a:p>
          </p:txBody>
        </p:sp>
        <p:pic>
          <p:nvPicPr>
            <p:cNvPr id="47" name="Graphic 46">
              <a:extLst>
                <a:ext uri="{FF2B5EF4-FFF2-40B4-BE49-F238E27FC236}">
                  <a16:creationId xmlns:a16="http://schemas.microsoft.com/office/drawing/2014/main" id="{C64E387C-E5D0-9933-CADD-40DF4019D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2228" y="2752076"/>
              <a:ext cx="224364" cy="180586"/>
            </a:xfrm>
            <a:prstGeom prst="rect">
              <a:avLst/>
            </a:prstGeom>
            <a:effectLst/>
          </p:spPr>
        </p:pic>
      </p:grpSp>
      <p:sp>
        <p:nvSpPr>
          <p:cNvPr id="5" name="Rectangle 4">
            <a:extLst>
              <a:ext uri="{FF2B5EF4-FFF2-40B4-BE49-F238E27FC236}">
                <a16:creationId xmlns:a16="http://schemas.microsoft.com/office/drawing/2014/main" id="{B76BE65D-F865-1859-4F49-06540CB06413}"/>
              </a:ext>
              <a:ext uri="{C183D7F6-B498-43B3-948B-1728B52AA6E4}">
                <adec:decorative xmlns:adec="http://schemas.microsoft.com/office/drawing/2017/decorative" val="0"/>
              </a:ext>
            </a:extLst>
          </p:cNvPr>
          <p:cNvSpPr/>
          <p:nvPr/>
        </p:nvSpPr>
        <p:spPr bwMode="auto">
          <a:xfrm>
            <a:off x="5651228" y="6057925"/>
            <a:ext cx="3226360"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dirty="0">
                <a:solidFill>
                  <a:schemeClr val="bg1"/>
                </a:solidFill>
                <a:hlinkClick r:id="rId7">
                  <a:extLst>
                    <a:ext uri="{A12FA001-AC4F-418D-AE19-62706E023703}">
                      <ahyp:hlinkClr xmlns:ahyp="http://schemas.microsoft.com/office/drawing/2018/hyperlinkcolor" val="tx"/>
                    </a:ext>
                  </a:extLst>
                </a:hlinkClick>
              </a:rPr>
              <a:t>Microsoft Cost Management</a:t>
            </a:r>
            <a:endParaRPr lang="en-US" sz="1600" dirty="0">
              <a:solidFill>
                <a:schemeClr val="bg1"/>
              </a:solidFill>
              <a:cs typeface="Segoe Sans Display" pitchFamily="2" charset="0"/>
            </a:endParaRPr>
          </a:p>
        </p:txBody>
      </p:sp>
      <p:grpSp>
        <p:nvGrpSpPr>
          <p:cNvPr id="6" name="Group 5">
            <a:extLst>
              <a:ext uri="{FF2B5EF4-FFF2-40B4-BE49-F238E27FC236}">
                <a16:creationId xmlns:a16="http://schemas.microsoft.com/office/drawing/2014/main" id="{F2C0421A-6C34-B10C-7982-B017496E8F09}"/>
              </a:ext>
              <a:ext uri="{C183D7F6-B498-43B3-948B-1728B52AA6E4}">
                <adec:decorative xmlns:adec="http://schemas.microsoft.com/office/drawing/2017/decorative" val="1"/>
              </a:ext>
            </a:extLst>
          </p:cNvPr>
          <p:cNvGrpSpPr/>
          <p:nvPr/>
        </p:nvGrpSpPr>
        <p:grpSpPr>
          <a:xfrm>
            <a:off x="9809071" y="2236078"/>
            <a:ext cx="695124" cy="625405"/>
            <a:chOff x="9831788" y="1145127"/>
            <a:chExt cx="695124" cy="625405"/>
          </a:xfrm>
          <a:effectLst>
            <a:outerShdw blurRad="50800" dist="38100" dir="2700000" algn="tl" rotWithShape="0">
              <a:prstClr val="black">
                <a:alpha val="20000"/>
              </a:prstClr>
            </a:outerShdw>
          </a:effectLst>
        </p:grpSpPr>
        <p:sp>
          <p:nvSpPr>
            <p:cNvPr id="7" name="Freeform 22">
              <a:extLst>
                <a:ext uri="{FF2B5EF4-FFF2-40B4-BE49-F238E27FC236}">
                  <a16:creationId xmlns:a16="http://schemas.microsoft.com/office/drawing/2014/main" id="{F8A995B0-4CB1-30FC-4CAB-016E401185F6}"/>
                </a:ext>
              </a:extLst>
            </p:cNvPr>
            <p:cNvSpPr/>
            <p:nvPr/>
          </p:nvSpPr>
          <p:spPr>
            <a:xfrm>
              <a:off x="9831788" y="1145127"/>
              <a:ext cx="695124" cy="625405"/>
            </a:xfrm>
            <a:custGeom>
              <a:avLst/>
              <a:gdLst>
                <a:gd name="connsiteX0" fmla="*/ 337502 w 900278"/>
                <a:gd name="connsiteY0" fmla="*/ 449925 h 809983"/>
                <a:gd name="connsiteX1" fmla="*/ 292502 w 900278"/>
                <a:gd name="connsiteY1" fmla="*/ 494925 h 809983"/>
                <a:gd name="connsiteX2" fmla="*/ 337502 w 900278"/>
                <a:gd name="connsiteY2" fmla="*/ 539925 h 809983"/>
                <a:gd name="connsiteX3" fmla="*/ 382502 w 900278"/>
                <a:gd name="connsiteY3" fmla="*/ 494925 h 809983"/>
                <a:gd name="connsiteX4" fmla="*/ 337502 w 900278"/>
                <a:gd name="connsiteY4" fmla="*/ 449925 h 809983"/>
                <a:gd name="connsiteX5" fmla="*/ 672933 w 900278"/>
                <a:gd name="connsiteY5" fmla="*/ 153374 h 809983"/>
                <a:gd name="connsiteX6" fmla="*/ 705328 w 900278"/>
                <a:gd name="connsiteY6" fmla="*/ 166508 h 809983"/>
                <a:gd name="connsiteX7" fmla="*/ 868368 w 900278"/>
                <a:gd name="connsiteY7" fmla="*/ 615299 h 809983"/>
                <a:gd name="connsiteX8" fmla="*/ 899419 w 900278"/>
                <a:gd name="connsiteY8" fmla="*/ 756419 h 809983"/>
                <a:gd name="connsiteX9" fmla="*/ 899594 w 900278"/>
                <a:gd name="connsiteY9" fmla="*/ 772948 h 809983"/>
                <a:gd name="connsiteX10" fmla="*/ 847668 w 900278"/>
                <a:gd name="connsiteY10" fmla="*/ 809294 h 809983"/>
                <a:gd name="connsiteX11" fmla="*/ 701508 w 900278"/>
                <a:gd name="connsiteY11" fmla="*/ 780044 h 809983"/>
                <a:gd name="connsiteX12" fmla="*/ 562502 w 900278"/>
                <a:gd name="connsiteY12" fmla="*/ 809924 h 809983"/>
                <a:gd name="connsiteX13" fmla="*/ 333001 w 900278"/>
                <a:gd name="connsiteY13" fmla="*/ 719924 h 809983"/>
                <a:gd name="connsiteX14" fmla="*/ 521718 w 900278"/>
                <a:gd name="connsiteY14" fmla="*/ 672746 h 809983"/>
                <a:gd name="connsiteX15" fmla="*/ 672933 w 900278"/>
                <a:gd name="connsiteY15" fmla="*/ 153374 h 809983"/>
                <a:gd name="connsiteX16" fmla="*/ 337502 w 900278"/>
                <a:gd name="connsiteY16" fmla="*/ 134970 h 809983"/>
                <a:gd name="connsiteX17" fmla="*/ 276482 w 900278"/>
                <a:gd name="connsiteY17" fmla="*/ 148740 h 809983"/>
                <a:gd name="connsiteX18" fmla="*/ 229096 w 900278"/>
                <a:gd name="connsiteY18" fmla="*/ 197790 h 809983"/>
                <a:gd name="connsiteX19" fmla="*/ 244379 w 900278"/>
                <a:gd name="connsiteY19" fmla="*/ 243007 h 809983"/>
                <a:gd name="connsiteX20" fmla="*/ 288407 w 900278"/>
                <a:gd name="connsiteY20" fmla="*/ 229920 h 809983"/>
                <a:gd name="connsiteX21" fmla="*/ 308297 w 900278"/>
                <a:gd name="connsiteY21" fmla="*/ 208320 h 809983"/>
                <a:gd name="connsiteX22" fmla="*/ 337502 w 900278"/>
                <a:gd name="connsiteY22" fmla="*/ 202470 h 809983"/>
                <a:gd name="connsiteX23" fmla="*/ 368102 w 900278"/>
                <a:gd name="connsiteY23" fmla="*/ 213180 h 809983"/>
                <a:gd name="connsiteX24" fmla="*/ 382502 w 900278"/>
                <a:gd name="connsiteY24" fmla="*/ 247425 h 809983"/>
                <a:gd name="connsiteX25" fmla="*/ 356042 w 900278"/>
                <a:gd name="connsiteY25" fmla="*/ 278385 h 809983"/>
                <a:gd name="connsiteX26" fmla="*/ 303752 w 900278"/>
                <a:gd name="connsiteY26" fmla="*/ 371175 h 809983"/>
                <a:gd name="connsiteX27" fmla="*/ 337502 w 900278"/>
                <a:gd name="connsiteY27" fmla="*/ 404925 h 809983"/>
                <a:gd name="connsiteX28" fmla="*/ 371252 w 900278"/>
                <a:gd name="connsiteY28" fmla="*/ 371175 h 809983"/>
                <a:gd name="connsiteX29" fmla="*/ 397712 w 900278"/>
                <a:gd name="connsiteY29" fmla="*/ 331440 h 809983"/>
                <a:gd name="connsiteX30" fmla="*/ 401537 w 900278"/>
                <a:gd name="connsiteY30" fmla="*/ 328515 h 809983"/>
                <a:gd name="connsiteX31" fmla="*/ 450002 w 900278"/>
                <a:gd name="connsiteY31" fmla="*/ 247425 h 809983"/>
                <a:gd name="connsiteX32" fmla="*/ 410942 w 900278"/>
                <a:gd name="connsiteY32" fmla="*/ 160935 h 809983"/>
                <a:gd name="connsiteX33" fmla="*/ 337502 w 900278"/>
                <a:gd name="connsiteY33" fmla="*/ 134970 h 809983"/>
                <a:gd name="connsiteX34" fmla="*/ 337577 w 900278"/>
                <a:gd name="connsiteY34" fmla="*/ 0 h 809983"/>
                <a:gd name="connsiteX35" fmla="*/ 675003 w 900278"/>
                <a:gd name="connsiteY35" fmla="*/ 337573 h 809983"/>
                <a:gd name="connsiteX36" fmla="*/ 337427 w 900278"/>
                <a:gd name="connsiteY36" fmla="*/ 675001 h 809983"/>
                <a:gd name="connsiteX37" fmla="*/ 198496 w 900278"/>
                <a:gd name="connsiteY37" fmla="*/ 645045 h 809983"/>
                <a:gd name="connsiteX38" fmla="*/ 52876 w 900278"/>
                <a:gd name="connsiteY38" fmla="*/ 674385 h 809983"/>
                <a:gd name="connsiteX39" fmla="*/ 870 w 900278"/>
                <a:gd name="connsiteY39" fmla="*/ 638146 h 809983"/>
                <a:gd name="connsiteX40" fmla="*/ 990 w 900278"/>
                <a:gd name="connsiteY40" fmla="*/ 621735 h 809983"/>
                <a:gd name="connsiteX41" fmla="*/ 31635 w 900278"/>
                <a:gd name="connsiteY41" fmla="*/ 480300 h 809983"/>
                <a:gd name="connsiteX42" fmla="*/ 0 w 900278"/>
                <a:gd name="connsiteY42" fmla="*/ 337425 h 809983"/>
                <a:gd name="connsiteX43" fmla="*/ 337577 w 900278"/>
                <a:gd name="connsiteY43" fmla="*/ 0 h 80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00278" h="809983">
                  <a:moveTo>
                    <a:pt x="337502" y="449925"/>
                  </a:moveTo>
                  <a:cubicBezTo>
                    <a:pt x="312649" y="449925"/>
                    <a:pt x="292502" y="470071"/>
                    <a:pt x="292502" y="494925"/>
                  </a:cubicBezTo>
                  <a:cubicBezTo>
                    <a:pt x="292502" y="519778"/>
                    <a:pt x="312649" y="539925"/>
                    <a:pt x="337502" y="539925"/>
                  </a:cubicBezTo>
                  <a:cubicBezTo>
                    <a:pt x="362355" y="539925"/>
                    <a:pt x="382502" y="519778"/>
                    <a:pt x="382502" y="494925"/>
                  </a:cubicBezTo>
                  <a:cubicBezTo>
                    <a:pt x="382502" y="470071"/>
                    <a:pt x="362355" y="449925"/>
                    <a:pt x="337502" y="449925"/>
                  </a:cubicBezTo>
                  <a:close/>
                  <a:moveTo>
                    <a:pt x="672933" y="153374"/>
                  </a:moveTo>
                  <a:cubicBezTo>
                    <a:pt x="683953" y="157190"/>
                    <a:pt x="694767" y="161573"/>
                    <a:pt x="705328" y="166508"/>
                  </a:cubicBezTo>
                  <a:cubicBezTo>
                    <a:pt x="874281" y="245417"/>
                    <a:pt x="947276" y="446347"/>
                    <a:pt x="868368" y="615299"/>
                  </a:cubicBezTo>
                  <a:cubicBezTo>
                    <a:pt x="879731" y="662113"/>
                    <a:pt x="890086" y="709160"/>
                    <a:pt x="899419" y="756419"/>
                  </a:cubicBezTo>
                  <a:cubicBezTo>
                    <a:pt x="900503" y="761869"/>
                    <a:pt x="900562" y="767476"/>
                    <a:pt x="899594" y="772948"/>
                  </a:cubicBezTo>
                  <a:cubicBezTo>
                    <a:pt x="895292" y="797324"/>
                    <a:pt x="872045" y="813596"/>
                    <a:pt x="847668" y="809294"/>
                  </a:cubicBezTo>
                  <a:cubicBezTo>
                    <a:pt x="819453" y="804344"/>
                    <a:pt x="758208" y="793094"/>
                    <a:pt x="701508" y="780044"/>
                  </a:cubicBezTo>
                  <a:cubicBezTo>
                    <a:pt x="659072" y="799259"/>
                    <a:pt x="612002" y="809924"/>
                    <a:pt x="562502" y="809924"/>
                  </a:cubicBezTo>
                  <a:cubicBezTo>
                    <a:pt x="477366" y="810050"/>
                    <a:pt x="395353" y="777889"/>
                    <a:pt x="333001" y="719924"/>
                  </a:cubicBezTo>
                  <a:cubicBezTo>
                    <a:pt x="398922" y="720725"/>
                    <a:pt x="463929" y="704471"/>
                    <a:pt x="521718" y="672746"/>
                  </a:cubicBezTo>
                  <a:cubicBezTo>
                    <a:pt x="706894" y="571082"/>
                    <a:pt x="774597" y="338554"/>
                    <a:pt x="672933" y="153374"/>
                  </a:cubicBezTo>
                  <a:close/>
                  <a:moveTo>
                    <a:pt x="337502" y="134970"/>
                  </a:moveTo>
                  <a:cubicBezTo>
                    <a:pt x="317027" y="134970"/>
                    <a:pt x="296012" y="138300"/>
                    <a:pt x="276482" y="148740"/>
                  </a:cubicBezTo>
                  <a:cubicBezTo>
                    <a:pt x="256591" y="159360"/>
                    <a:pt x="240931" y="175875"/>
                    <a:pt x="229096" y="197790"/>
                  </a:cubicBezTo>
                  <a:cubicBezTo>
                    <a:pt x="220830" y="214497"/>
                    <a:pt x="227673" y="234741"/>
                    <a:pt x="244379" y="243007"/>
                  </a:cubicBezTo>
                  <a:cubicBezTo>
                    <a:pt x="260218" y="250844"/>
                    <a:pt x="279420" y="245136"/>
                    <a:pt x="288407" y="229920"/>
                  </a:cubicBezTo>
                  <a:cubicBezTo>
                    <a:pt x="295022" y="217770"/>
                    <a:pt x="301817" y="211740"/>
                    <a:pt x="308297" y="208320"/>
                  </a:cubicBezTo>
                  <a:cubicBezTo>
                    <a:pt x="315047" y="204675"/>
                    <a:pt x="324227" y="202470"/>
                    <a:pt x="337502" y="202470"/>
                  </a:cubicBezTo>
                  <a:cubicBezTo>
                    <a:pt x="347582" y="202470"/>
                    <a:pt x="359417" y="206025"/>
                    <a:pt x="368102" y="213180"/>
                  </a:cubicBezTo>
                  <a:cubicBezTo>
                    <a:pt x="375797" y="219480"/>
                    <a:pt x="382502" y="229560"/>
                    <a:pt x="382502" y="247425"/>
                  </a:cubicBezTo>
                  <a:cubicBezTo>
                    <a:pt x="382502" y="256200"/>
                    <a:pt x="379127" y="260250"/>
                    <a:pt x="356042" y="278385"/>
                  </a:cubicBezTo>
                  <a:cubicBezTo>
                    <a:pt x="335792" y="294315"/>
                    <a:pt x="303752" y="320145"/>
                    <a:pt x="303752" y="371175"/>
                  </a:cubicBezTo>
                  <a:cubicBezTo>
                    <a:pt x="303752" y="389814"/>
                    <a:pt x="318862" y="404925"/>
                    <a:pt x="337502" y="404925"/>
                  </a:cubicBezTo>
                  <a:cubicBezTo>
                    <a:pt x="356141" y="404925"/>
                    <a:pt x="371252" y="389814"/>
                    <a:pt x="371252" y="371175"/>
                  </a:cubicBezTo>
                  <a:cubicBezTo>
                    <a:pt x="371252" y="354525"/>
                    <a:pt x="378632" y="346470"/>
                    <a:pt x="397712" y="331440"/>
                  </a:cubicBezTo>
                  <a:lnTo>
                    <a:pt x="401537" y="328515"/>
                  </a:lnTo>
                  <a:cubicBezTo>
                    <a:pt x="418952" y="315105"/>
                    <a:pt x="450002" y="291300"/>
                    <a:pt x="450002" y="247425"/>
                  </a:cubicBezTo>
                  <a:cubicBezTo>
                    <a:pt x="450002" y="209265"/>
                    <a:pt x="434207" y="180015"/>
                    <a:pt x="410942" y="160935"/>
                  </a:cubicBezTo>
                  <a:cubicBezTo>
                    <a:pt x="390121" y="144190"/>
                    <a:pt x="364218" y="135033"/>
                    <a:pt x="337502" y="134970"/>
                  </a:cubicBezTo>
                  <a:close/>
                  <a:moveTo>
                    <a:pt x="337577" y="0"/>
                  </a:moveTo>
                  <a:cubicBezTo>
                    <a:pt x="523974" y="41"/>
                    <a:pt x="675044" y="151179"/>
                    <a:pt x="675003" y="337573"/>
                  </a:cubicBezTo>
                  <a:cubicBezTo>
                    <a:pt x="674963" y="523972"/>
                    <a:pt x="523825" y="675042"/>
                    <a:pt x="337427" y="675001"/>
                  </a:cubicBezTo>
                  <a:cubicBezTo>
                    <a:pt x="289515" y="674988"/>
                    <a:pt x="242155" y="664777"/>
                    <a:pt x="198496" y="645045"/>
                  </a:cubicBezTo>
                  <a:cubicBezTo>
                    <a:pt x="141886" y="658095"/>
                    <a:pt x="80911" y="669345"/>
                    <a:pt x="52876" y="674385"/>
                  </a:cubicBezTo>
                  <a:cubicBezTo>
                    <a:pt x="28508" y="678741"/>
                    <a:pt x="5224" y="662514"/>
                    <a:pt x="870" y="638146"/>
                  </a:cubicBezTo>
                  <a:cubicBezTo>
                    <a:pt x="-100" y="632715"/>
                    <a:pt x="-60" y="627153"/>
                    <a:pt x="990" y="621735"/>
                  </a:cubicBezTo>
                  <a:cubicBezTo>
                    <a:pt x="6300" y="594285"/>
                    <a:pt x="18090" y="535425"/>
                    <a:pt x="31635" y="480300"/>
                  </a:cubicBezTo>
                  <a:cubicBezTo>
                    <a:pt x="10732" y="435574"/>
                    <a:pt x="-69" y="386794"/>
                    <a:pt x="0" y="337425"/>
                  </a:cubicBezTo>
                  <a:cubicBezTo>
                    <a:pt x="42" y="151029"/>
                    <a:pt x="151180" y="-41"/>
                    <a:pt x="337577" y="0"/>
                  </a:cubicBezTo>
                  <a:close/>
                </a:path>
              </a:pathLst>
            </a:custGeom>
            <a:gradFill>
              <a:gsLst>
                <a:gs pos="82000">
                  <a:srgbClr val="D59ED7"/>
                </a:gs>
                <a:gs pos="0">
                  <a:srgbClr val="2DA5FF"/>
                </a:gs>
              </a:gsLst>
              <a:lin ang="2700000" scaled="1"/>
            </a:gradFill>
            <a:ln w="523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000000"/>
                  </a:solidFill>
                  <a:latin typeface="Segoe Sans Text"/>
                </a:rPr>
                <a:t> </a:t>
              </a:r>
            </a:p>
          </p:txBody>
        </p:sp>
        <p:pic>
          <p:nvPicPr>
            <p:cNvPr id="8" name="Graphic 7">
              <a:extLst>
                <a:ext uri="{FF2B5EF4-FFF2-40B4-BE49-F238E27FC236}">
                  <a16:creationId xmlns:a16="http://schemas.microsoft.com/office/drawing/2014/main" id="{8BAEE9AA-6BA9-3266-9152-0FD9CC8013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5221" y="1246773"/>
              <a:ext cx="173514" cy="312325"/>
            </a:xfrm>
            <a:prstGeom prst="rect">
              <a:avLst/>
            </a:prstGeom>
          </p:spPr>
        </p:pic>
      </p:grpSp>
      <p:sp>
        <p:nvSpPr>
          <p:cNvPr id="4" name="Rectangle 3">
            <a:extLst>
              <a:ext uri="{FF2B5EF4-FFF2-40B4-BE49-F238E27FC236}">
                <a16:creationId xmlns:a16="http://schemas.microsoft.com/office/drawing/2014/main" id="{E43FEBD3-24FF-2FE3-9A19-EB164ED8BED9}"/>
              </a:ext>
              <a:ext uri="{C183D7F6-B498-43B3-948B-1728B52AA6E4}">
                <adec:decorative xmlns:adec="http://schemas.microsoft.com/office/drawing/2017/decorative" val="0"/>
              </a:ext>
            </a:extLst>
          </p:cNvPr>
          <p:cNvSpPr/>
          <p:nvPr/>
        </p:nvSpPr>
        <p:spPr bwMode="auto">
          <a:xfrm>
            <a:off x="10642511" y="6040032"/>
            <a:ext cx="1351221"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u="sng" dirty="0">
                <a:solidFill>
                  <a:schemeClr val="bg1"/>
                </a:solidFill>
                <a:hlinkClick r:id="rId10">
                  <a:extLst>
                    <a:ext uri="{A12FA001-AC4F-418D-AE19-62706E023703}">
                      <ahyp:hlinkClr xmlns:ahyp="http://schemas.microsoft.com/office/drawing/2018/hyperlinkcolor" val="tx"/>
                    </a:ext>
                  </a:extLst>
                </a:hlinkClick>
              </a:rPr>
              <a:t>Blog</a:t>
            </a:r>
            <a:r>
              <a:rPr lang="en-US" sz="1600" u="sng" dirty="0">
                <a:solidFill>
                  <a:schemeClr val="bg1"/>
                </a:solidFill>
              </a:rPr>
              <a:t> post</a:t>
            </a:r>
          </a:p>
        </p:txBody>
      </p:sp>
      <p:sp>
        <p:nvSpPr>
          <p:cNvPr id="10" name="Rectangle 9">
            <a:extLst>
              <a:ext uri="{FF2B5EF4-FFF2-40B4-BE49-F238E27FC236}">
                <a16:creationId xmlns:a16="http://schemas.microsoft.com/office/drawing/2014/main" id="{D5040633-48DD-FC77-95C6-42E7E56CCC38}"/>
              </a:ext>
              <a:ext uri="{C183D7F6-B498-43B3-948B-1728B52AA6E4}">
                <adec:decorative xmlns:adec="http://schemas.microsoft.com/office/drawing/2017/decorative" val="0"/>
              </a:ext>
            </a:extLst>
          </p:cNvPr>
          <p:cNvSpPr/>
          <p:nvPr/>
        </p:nvSpPr>
        <p:spPr bwMode="auto">
          <a:xfrm>
            <a:off x="8724621" y="6040032"/>
            <a:ext cx="1887335"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u="sng" dirty="0">
                <a:solidFill>
                  <a:schemeClr val="bg1"/>
                </a:solidFill>
                <a:hlinkClick r:id="rId11">
                  <a:extLst>
                    <a:ext uri="{A12FA001-AC4F-418D-AE19-62706E023703}">
                      <ahyp:hlinkClr xmlns:ahyp="http://schemas.microsoft.com/office/drawing/2018/hyperlinkcolor" val="tx"/>
                    </a:ext>
                  </a:extLst>
                </a:hlinkClick>
              </a:rPr>
              <a:t>Azure Essentials</a:t>
            </a:r>
            <a:endParaRPr lang="en-US" sz="1600" u="sng" dirty="0">
              <a:solidFill>
                <a:schemeClr val="bg1"/>
              </a:solidFill>
            </a:endParaRPr>
          </a:p>
        </p:txBody>
      </p:sp>
    </p:spTree>
    <p:extLst>
      <p:ext uri="{BB962C8B-B14F-4D97-AF65-F5344CB8AC3E}">
        <p14:creationId xmlns:p14="http://schemas.microsoft.com/office/powerpoint/2010/main" val="3249546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35" presetClass="path" presetSubtype="0" decel="100000" fill="hold" grpId="1" nodeType="withEffect">
                                  <p:stCondLst>
                                    <p:cond delay="0"/>
                                  </p:stCondLst>
                                  <p:childTnLst>
                                    <p:animMotion origin="layout" path="M 0.0224 0.03148 L -3.33333E-6 3.33333E-6 " pathEditMode="relative" rAng="0" ptsTypes="AA">
                                      <p:cBhvr>
                                        <p:cTn id="9" dur="750" fill="hold"/>
                                        <p:tgtEl>
                                          <p:spTgt spid="27"/>
                                        </p:tgtEl>
                                        <p:attrNameLst>
                                          <p:attrName>ppt_x</p:attrName>
                                          <p:attrName>ppt_y</p:attrName>
                                        </p:attrNameLst>
                                      </p:cBhvr>
                                      <p:rCtr x="-1120" y="-1574"/>
                                    </p:animMotion>
                                  </p:childTnLst>
                                </p:cTn>
                              </p:par>
                              <p:par>
                                <p:cTn id="10" presetID="10"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35" presetClass="path" presetSubtype="0" decel="100000" fill="hold" grpId="1" nodeType="withEffect">
                                  <p:stCondLst>
                                    <p:cond delay="0"/>
                                  </p:stCondLst>
                                  <p:childTnLst>
                                    <p:animMotion origin="layout" path="M 0.02239 0.03148 L 1.04167E-6 3.33333E-6 " pathEditMode="relative" rAng="0" ptsTypes="AA">
                                      <p:cBhvr>
                                        <p:cTn id="14" dur="750" fill="hold"/>
                                        <p:tgtEl>
                                          <p:spTgt spid="31"/>
                                        </p:tgtEl>
                                        <p:attrNameLst>
                                          <p:attrName>ppt_x</p:attrName>
                                          <p:attrName>ppt_y</p:attrName>
                                        </p:attrNameLst>
                                      </p:cBhvr>
                                      <p:rCtr x="-1120" y="-1574"/>
                                    </p:animMotion>
                                  </p:childTnLst>
                                </p:cTn>
                              </p:par>
                              <p:par>
                                <p:cTn id="15" presetID="10" presetClass="entr" presetSubtype="0" fill="hold" grpId="0" nodeType="withEffect">
                                  <p:stCondLst>
                                    <p:cond delay="1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63" presetClass="path" presetSubtype="0" decel="100000" fill="hold" grpId="1" nodeType="withEffect">
                                  <p:stCondLst>
                                    <p:cond delay="100"/>
                                  </p:stCondLst>
                                  <p:childTnLst>
                                    <p:animMotion origin="layout" path="M -0.0224 -0.05046 L 1.04167E-6 -4.44444E-6 " pathEditMode="relative" rAng="0" ptsTypes="AA">
                                      <p:cBhvr>
                                        <p:cTn id="19" dur="750" fill="hold"/>
                                        <p:tgtEl>
                                          <p:spTgt spid="32"/>
                                        </p:tgtEl>
                                        <p:attrNameLst>
                                          <p:attrName>ppt_x</p:attrName>
                                          <p:attrName>ppt_y</p:attrName>
                                        </p:attrNameLst>
                                      </p:cBhvr>
                                      <p:rCtr x="1120" y="2523"/>
                                    </p:animMotion>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35" presetClass="path" presetSubtype="0" decel="100000" fill="hold" grpId="1" nodeType="withEffect">
                                  <p:stCondLst>
                                    <p:cond delay="0"/>
                                  </p:stCondLst>
                                  <p:childTnLst>
                                    <p:animMotion origin="layout" path="M 0.0224 0.03148 L -3.33333E-6 2.22222E-6 " pathEditMode="relative" rAng="0" ptsTypes="AA">
                                      <p:cBhvr>
                                        <p:cTn id="24" dur="750" fill="hold"/>
                                        <p:tgtEl>
                                          <p:spTgt spid="35"/>
                                        </p:tgtEl>
                                        <p:attrNameLst>
                                          <p:attrName>ppt_x</p:attrName>
                                          <p:attrName>ppt_y</p:attrName>
                                        </p:attrNameLst>
                                      </p:cBhvr>
                                      <p:rCtr x="-1120" y="-1574"/>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63" presetClass="path" presetSubtype="0" decel="100000" fill="hold" grpId="1" nodeType="withEffect">
                                  <p:stCondLst>
                                    <p:cond delay="100"/>
                                  </p:stCondLst>
                                  <p:childTnLst>
                                    <p:animMotion origin="layout" path="M -0.02239 -0.05046 L -3.33333E-6 -4.44444E-6 " pathEditMode="relative" rAng="0" ptsTypes="AA">
                                      <p:cBhvr>
                                        <p:cTn id="29" dur="750" fill="hold"/>
                                        <p:tgtEl>
                                          <p:spTgt spid="17"/>
                                        </p:tgtEl>
                                        <p:attrNameLst>
                                          <p:attrName>ppt_x</p:attrName>
                                          <p:attrName>ppt_y</p:attrName>
                                        </p:attrNameLst>
                                      </p:cBhvr>
                                      <p:rCtr x="1120" y="2523"/>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63" presetClass="path" presetSubtype="0" decel="100000" fill="hold" grpId="1" nodeType="withEffect">
                                  <p:stCondLst>
                                    <p:cond delay="100"/>
                                  </p:stCondLst>
                                  <p:childTnLst>
                                    <p:animMotion origin="layout" path="M -0.02239 -0.05047 L -3.33333E-6 4.44444E-6 " pathEditMode="relative" rAng="0" ptsTypes="AA">
                                      <p:cBhvr>
                                        <p:cTn id="34" dur="750" fill="hold"/>
                                        <p:tgtEl>
                                          <p:spTgt spid="18"/>
                                        </p:tgtEl>
                                        <p:attrNameLst>
                                          <p:attrName>ppt_x</p:attrName>
                                          <p:attrName>ppt_y</p:attrName>
                                        </p:attrNameLst>
                                      </p:cBhvr>
                                      <p:rCtr x="1120" y="2523"/>
                                    </p:animMotion>
                                  </p:childTnLst>
                                </p:cTn>
                              </p:par>
                              <p:par>
                                <p:cTn id="35" presetID="10" presetClass="entr" presetSubtype="0" fill="hold" nodeType="withEffect">
                                  <p:stCondLst>
                                    <p:cond delay="4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nodeType="withEffect">
                                  <p:stCondLst>
                                    <p:cond delay="400"/>
                                  </p:stCondLst>
                                  <p:childTnLst>
                                    <p:animMotion origin="layout" path="M -0.00013 0.04468 L -1.66667E-6 -4.07407E-6 " pathEditMode="relative" rAng="0" ptsTypes="AA">
                                      <p:cBhvr>
                                        <p:cTn id="39" dur="500" fill="hold"/>
                                        <p:tgtEl>
                                          <p:spTgt spid="33"/>
                                        </p:tgtEl>
                                        <p:attrNameLst>
                                          <p:attrName>ppt_x</p:attrName>
                                          <p:attrName>ppt_y</p:attrName>
                                        </p:attrNameLst>
                                      </p:cBhvr>
                                      <p:rCtr x="0" y="-2245"/>
                                    </p:animMotion>
                                  </p:childTnLst>
                                </p:cTn>
                              </p:par>
                              <p:par>
                                <p:cTn id="40" presetID="10" presetClass="entr" presetSubtype="0" fill="hold" grpId="0" nodeType="withEffect">
                                  <p:stCondLst>
                                    <p:cond delay="4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400"/>
                                  </p:stCondLst>
                                  <p:childTnLst>
                                    <p:animMotion origin="layout" path="M -0.00013 0.04467 L -1.66667E-6 1.11111E-6 " pathEditMode="relative" rAng="0" ptsTypes="AA">
                                      <p:cBhvr>
                                        <p:cTn id="44" dur="500" fill="hold"/>
                                        <p:tgtEl>
                                          <p:spTgt spid="14"/>
                                        </p:tgtEl>
                                        <p:attrNameLst>
                                          <p:attrName>ppt_x</p:attrName>
                                          <p:attrName>ppt_y</p:attrName>
                                        </p:attrNameLst>
                                      </p:cBhvr>
                                      <p:rCtr x="0" y="-2245"/>
                                    </p:animMotion>
                                  </p:childTnLst>
                                </p:cTn>
                              </p:par>
                              <p:par>
                                <p:cTn id="45" presetID="10" presetClass="entr" presetSubtype="0" fill="hold" nodeType="withEffect">
                                  <p:stCondLst>
                                    <p:cond delay="40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42" presetClass="path" presetSubtype="0" decel="100000" fill="hold" nodeType="withEffect">
                                  <p:stCondLst>
                                    <p:cond delay="400"/>
                                  </p:stCondLst>
                                  <p:childTnLst>
                                    <p:animMotion origin="layout" path="M -0.00013 0.04467 L 4.16667E-6 4.81481E-6 " pathEditMode="relative" rAng="0" ptsTypes="AA">
                                      <p:cBhvr>
                                        <p:cTn id="49" dur="500" fill="hold"/>
                                        <p:tgtEl>
                                          <p:spTgt spid="6"/>
                                        </p:tgtEl>
                                        <p:attrNameLst>
                                          <p:attrName>ppt_x</p:attrName>
                                          <p:attrName>ppt_y</p:attrName>
                                        </p:attrNameLst>
                                      </p:cBhvr>
                                      <p:rCtr x="0" y="-2245"/>
                                    </p:animMotion>
                                  </p:childTnLst>
                                </p:cTn>
                              </p:par>
                            </p:childTnLst>
                          </p:cTn>
                        </p:par>
                        <p:par>
                          <p:cTn id="50" fill="hold">
                            <p:stCondLst>
                              <p:cond delay="9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42" presetClass="path" presetSubtype="0" decel="100000" fill="hold" grpId="1" nodeType="withEffect">
                                  <p:stCondLst>
                                    <p:cond delay="0"/>
                                  </p:stCondLst>
                                  <p:childTnLst>
                                    <p:animMotion origin="layout" path="M 5E-6 0 L 5E-6 0.04352 " pathEditMode="relative" rAng="0" ptsTypes="AA">
                                      <p:cBhvr>
                                        <p:cTn id="55" dur="600" spd="-100000" fill="hold"/>
                                        <p:tgtEl>
                                          <p:spTgt spid="24"/>
                                        </p:tgtEl>
                                        <p:attrNameLst>
                                          <p:attrName>ppt_x</p:attrName>
                                          <p:attrName>ppt_y</p:attrName>
                                        </p:attrNameLst>
                                      </p:cBhvr>
                                      <p:rCtr x="0" y="2176"/>
                                    </p:animMotion>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42" presetClass="path" presetSubtype="0" decel="100000" fill="hold" grpId="1" nodeType="withEffect">
                                  <p:stCondLst>
                                    <p:cond delay="0"/>
                                  </p:stCondLst>
                                  <p:childTnLst>
                                    <p:animMotion origin="layout" path="M 2.08333E-6 2.22222E-6 L 2.08333E-6 0.04352 " pathEditMode="relative" rAng="0" ptsTypes="AA">
                                      <p:cBhvr>
                                        <p:cTn id="60" dur="600" spd="-100000" fill="hold"/>
                                        <p:tgtEl>
                                          <p:spTgt spid="25"/>
                                        </p:tgtEl>
                                        <p:attrNameLst>
                                          <p:attrName>ppt_x</p:attrName>
                                          <p:attrName>ppt_y</p:attrName>
                                        </p:attrNameLst>
                                      </p:cBhvr>
                                      <p:rCtr x="0" y="2176"/>
                                    </p:animMotion>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42" presetClass="path" presetSubtype="0" decel="100000" fill="hold" grpId="1" nodeType="withEffect">
                                  <p:stCondLst>
                                    <p:cond delay="0"/>
                                  </p:stCondLst>
                                  <p:childTnLst>
                                    <p:animMotion origin="layout" path="M -3.75E-6 -3.33333E-6 L -3.75E-6 0.04352 " pathEditMode="relative" rAng="0" ptsTypes="AA">
                                      <p:cBhvr>
                                        <p:cTn id="65" dur="600" spd="-100000" fill="hold"/>
                                        <p:tgtEl>
                                          <p:spTgt spid="29"/>
                                        </p:tgtEl>
                                        <p:attrNameLst>
                                          <p:attrName>ppt_x</p:attrName>
                                          <p:attrName>ppt_y</p:attrName>
                                        </p:attrNameLst>
                                      </p:cBhvr>
                                      <p:rCtr x="0" y="2176"/>
                                    </p:animMotion>
                                  </p:childTnLst>
                                </p:cTn>
                              </p:par>
                              <p:par>
                                <p:cTn id="66" presetID="10"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par>
                                <p:cTn id="69" presetID="42" presetClass="path" presetSubtype="0" decel="100000" fill="hold" grpId="1" nodeType="withEffect">
                                  <p:stCondLst>
                                    <p:cond delay="0"/>
                                  </p:stCondLst>
                                  <p:childTnLst>
                                    <p:animMotion origin="layout" path="M 2.70833E-6 -3.33333E-6 L 2.70833E-6 0.04352 " pathEditMode="relative" rAng="0" ptsTypes="AA">
                                      <p:cBhvr>
                                        <p:cTn id="70" dur="600" spd="-100000" fill="hold"/>
                                        <p:tgtEl>
                                          <p:spTgt spid="5"/>
                                        </p:tgtEl>
                                        <p:attrNameLst>
                                          <p:attrName>ppt_x</p:attrName>
                                          <p:attrName>ppt_y</p:attrName>
                                        </p:attrNameLst>
                                      </p:cBhvr>
                                      <p:rCtr x="0" y="2176"/>
                                    </p:animMotion>
                                  </p:childTnLst>
                                </p:cTn>
                              </p:par>
                              <p:par>
                                <p:cTn id="71" presetID="22" presetClass="entr" presetSubtype="8"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ipe(left)">
                                      <p:cBhvr>
                                        <p:cTn id="73" dur="500"/>
                                        <p:tgtEl>
                                          <p:spTgt spid="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par>
                                <p:cTn id="77" presetID="42" presetClass="path" presetSubtype="0" decel="100000" fill="hold" grpId="1" nodeType="withEffect">
                                  <p:stCondLst>
                                    <p:cond delay="0"/>
                                  </p:stCondLst>
                                  <p:childTnLst>
                                    <p:animMotion origin="layout" path="M -2.70833E-6 -3.33333E-6 L -2.70833E-6 0.04352 " pathEditMode="relative" rAng="0" ptsTypes="AA">
                                      <p:cBhvr>
                                        <p:cTn id="78" dur="600" spd="-100000" fill="hold"/>
                                        <p:tgtEl>
                                          <p:spTgt spid="4"/>
                                        </p:tgtEl>
                                        <p:attrNameLst>
                                          <p:attrName>ppt_x</p:attrName>
                                          <p:attrName>ppt_y</p:attrName>
                                        </p:attrNameLst>
                                      </p:cBhvr>
                                      <p:rCtr x="0" y="2176"/>
                                    </p:animMotion>
                                  </p:childTnLst>
                                </p:cTn>
                              </p:par>
                              <p:par>
                                <p:cTn id="79" presetID="10"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500"/>
                                        <p:tgtEl>
                                          <p:spTgt spid="10"/>
                                        </p:tgtEl>
                                      </p:cBhvr>
                                    </p:animEffect>
                                  </p:childTnLst>
                                </p:cTn>
                              </p:par>
                              <p:par>
                                <p:cTn id="82" presetID="42" presetClass="path" presetSubtype="0" decel="100000" fill="hold" grpId="1" nodeType="withEffect">
                                  <p:stCondLst>
                                    <p:cond delay="0"/>
                                  </p:stCondLst>
                                  <p:childTnLst>
                                    <p:animMotion origin="layout" path="M -2.70833E-6 -3.33333E-6 L -2.70833E-6 0.04352 " pathEditMode="relative" rAng="0" ptsTypes="AA">
                                      <p:cBhvr>
                                        <p:cTn id="83" dur="600" spd="-100000" fill="hold"/>
                                        <p:tgtEl>
                                          <p:spTgt spid="10"/>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27" grpId="1" animBg="1"/>
      <p:bldP spid="31" grpId="0" animBg="1"/>
      <p:bldP spid="31" grpId="1" animBg="1"/>
      <p:bldP spid="35" grpId="0" animBg="1"/>
      <p:bldP spid="35" grpId="1" animBg="1"/>
      <p:bldP spid="17" grpId="0" animBg="1"/>
      <p:bldP spid="17" grpId="1" animBg="1"/>
      <p:bldP spid="32" grpId="0" animBg="1"/>
      <p:bldP spid="32" grpId="1" animBg="1"/>
      <p:bldP spid="18" grpId="0" animBg="1"/>
      <p:bldP spid="18" grpId="1" animBg="1"/>
      <p:bldP spid="14" grpId="0" animBg="1"/>
      <p:bldP spid="14" grpId="1" animBg="1"/>
      <p:bldP spid="24" grpId="0"/>
      <p:bldP spid="24" grpId="1"/>
      <p:bldP spid="25" grpId="0"/>
      <p:bldP spid="25" grpId="1"/>
      <p:bldP spid="29" grpId="0"/>
      <p:bldP spid="29" grpId="1"/>
      <p:bldP spid="5" grpId="0"/>
      <p:bldP spid="5" grpId="1"/>
      <p:bldP spid="4" grpId="0"/>
      <p:bldP spid="4" grpId="1"/>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32237" cy="492443"/>
          </a:xfrm>
        </p:spPr>
        <p:txBody>
          <a:bodyPr/>
          <a:lstStyle/>
          <a:p>
            <a:r>
              <a:rPr lang="en-US" sz="3200">
                <a:ea typeface="+mj-lt"/>
                <a:cs typeface="+mj-lt"/>
              </a:rPr>
              <a:t>Manage and optimize Azure investments</a:t>
            </a:r>
          </a:p>
        </p:txBody>
      </p:sp>
      <p:sp>
        <p:nvSpPr>
          <p:cNvPr id="3" name="Rectangle: Rounded Corners 2">
            <a:extLst>
              <a:ext uri="{FF2B5EF4-FFF2-40B4-BE49-F238E27FC236}">
                <a16:creationId xmlns:a16="http://schemas.microsoft.com/office/drawing/2014/main" id="{30F76D9E-0A5E-A000-C4CB-00F30D32E9F4}"/>
              </a:ext>
              <a:ext uri="{C183D7F6-B498-43B3-948B-1728B52AA6E4}">
                <adec:decorative xmlns:adec="http://schemas.microsoft.com/office/drawing/2017/decorative" val="1"/>
              </a:ext>
            </a:extLst>
          </p:cNvPr>
          <p:cNvSpPr/>
          <p:nvPr/>
        </p:nvSpPr>
        <p:spPr bwMode="auto">
          <a:xfrm>
            <a:off x="755481" y="2024909"/>
            <a:ext cx="3349973" cy="4251201"/>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 name="Rectangle: Rounded Corners 3">
            <a:extLst>
              <a:ext uri="{FF2B5EF4-FFF2-40B4-BE49-F238E27FC236}">
                <a16:creationId xmlns:a16="http://schemas.microsoft.com/office/drawing/2014/main" id="{F5B02056-9908-C3C4-610A-CED6E222AF56}"/>
              </a:ext>
              <a:ext uri="{C183D7F6-B498-43B3-948B-1728B52AA6E4}">
                <adec:decorative xmlns:adec="http://schemas.microsoft.com/office/drawing/2017/decorative" val="0"/>
              </a:ext>
            </a:extLst>
          </p:cNvPr>
          <p:cNvSpPr/>
          <p:nvPr/>
        </p:nvSpPr>
        <p:spPr bwMode="auto">
          <a:xfrm>
            <a:off x="603081" y="1882899"/>
            <a:ext cx="3349973" cy="4251201"/>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274320" bIns="91440" numCol="1" spcCol="0" rtlCol="0" fromWordArt="0" anchor="t" anchorCtr="0" forceAA="0" compatLnSpc="1">
            <a:prstTxWarp prst="textNoShape">
              <a:avLst/>
            </a:prstTxWarp>
            <a:noAutofit/>
          </a:bodyPr>
          <a:lstStyle/>
          <a:p>
            <a:pPr marL="182880">
              <a:spcAft>
                <a:spcPts val="800"/>
              </a:spcAft>
            </a:pPr>
            <a:r>
              <a:rPr lang="en-US" sz="1800" b="1">
                <a:gradFill>
                  <a:gsLst>
                    <a:gs pos="48300">
                      <a:srgbClr val="6358CC"/>
                    </a:gs>
                    <a:gs pos="100000">
                      <a:schemeClr val="accent1"/>
                    </a:gs>
                    <a:gs pos="0">
                      <a:schemeClr val="accent6"/>
                    </a:gs>
                  </a:gsLst>
                  <a:lin ang="3000000" scaled="0"/>
                </a:gradFill>
              </a:rPr>
              <a:t>Azure Advisor</a:t>
            </a:r>
            <a:endParaRPr lang="en-US" sz="1800" kern="100">
              <a:solidFill>
                <a:schemeClr val="tx1"/>
              </a:solidFill>
              <a:ea typeface="Calibri" panose="020F0502020204030204" pitchFamily="34" charset="0"/>
              <a:cs typeface="Arial" panose="020B0604020202020204" pitchFamily="34" charset="0"/>
            </a:endParaRPr>
          </a:p>
          <a:p>
            <a:pPr marL="182880" marR="0">
              <a:spcAft>
                <a:spcPts val="800"/>
              </a:spcAft>
            </a:pPr>
            <a:r>
              <a:rPr lang="en-US" sz="1400" kern="100">
                <a:solidFill>
                  <a:schemeClr val="tx1"/>
                </a:solidFill>
                <a:latin typeface="+mj-lt"/>
                <a:ea typeface="Calibri" panose="020F0502020204030204" pitchFamily="34" charset="0"/>
                <a:cs typeface="Arial" panose="020B0604020202020204" pitchFamily="34" charset="0"/>
              </a:rPr>
              <a:t>Digital cloud assistant that helps customers follow best practices to optimize their Azure deployments.</a:t>
            </a:r>
          </a:p>
          <a:p>
            <a:pPr marL="346075" marR="0" indent="-163513">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Analyzes resource configuration and usage telemetry</a:t>
            </a:r>
          </a:p>
          <a:p>
            <a:pPr marL="346075" marR="0" indent="-163513">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Recommends solutions to help customers improve the cost effectiveness, performance, reliability, and security of their Azure resources</a:t>
            </a:r>
          </a:p>
          <a:p>
            <a:pPr marL="346075" marR="0" indent="-163513">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Provides best practice recommendations to help customers optimize Azure workloads</a:t>
            </a:r>
          </a:p>
        </p:txBody>
      </p:sp>
      <p:pic>
        <p:nvPicPr>
          <p:cNvPr id="14" name="Graphic 13" descr="Azure Advisor icon">
            <a:extLst>
              <a:ext uri="{FF2B5EF4-FFF2-40B4-BE49-F238E27FC236}">
                <a16:creationId xmlns:a16="http://schemas.microsoft.com/office/drawing/2014/main" id="{36B30D10-2BEB-5822-F466-32FD85AB5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4630" y="1722202"/>
            <a:ext cx="785906" cy="754864"/>
          </a:xfrm>
          <a:prstGeom prst="rect">
            <a:avLst/>
          </a:prstGeom>
          <a:effectLst>
            <a:outerShdw blurRad="203200" dist="38100" dir="2700000" algn="tl" rotWithShape="0">
              <a:prstClr val="black">
                <a:alpha val="35000"/>
              </a:prstClr>
            </a:outerShdw>
          </a:effectLst>
        </p:spPr>
      </p:pic>
      <p:sp>
        <p:nvSpPr>
          <p:cNvPr id="5" name="Rectangle: Rounded Corners 4">
            <a:extLst>
              <a:ext uri="{FF2B5EF4-FFF2-40B4-BE49-F238E27FC236}">
                <a16:creationId xmlns:a16="http://schemas.microsoft.com/office/drawing/2014/main" id="{A5BE7159-9E56-5A80-CE0F-086CF0F6247F}"/>
              </a:ext>
              <a:ext uri="{C183D7F6-B498-43B3-948B-1728B52AA6E4}">
                <adec:decorative xmlns:adec="http://schemas.microsoft.com/office/drawing/2017/decorative" val="1"/>
              </a:ext>
            </a:extLst>
          </p:cNvPr>
          <p:cNvSpPr/>
          <p:nvPr/>
        </p:nvSpPr>
        <p:spPr bwMode="auto">
          <a:xfrm>
            <a:off x="755481" y="5355387"/>
            <a:ext cx="3030844" cy="472348"/>
          </a:xfrm>
          <a:prstGeom prst="roundRect">
            <a:avLst>
              <a:gd name="adj" fmla="val 0"/>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a:solidFill>
                <a:schemeClr val="bg1"/>
              </a:solidFill>
              <a:latin typeface="+mj-lt"/>
            </a:endParaRPr>
          </a:p>
        </p:txBody>
      </p:sp>
      <p:sp>
        <p:nvSpPr>
          <p:cNvPr id="6" name="TextBox 5">
            <a:extLst>
              <a:ext uri="{FF2B5EF4-FFF2-40B4-BE49-F238E27FC236}">
                <a16:creationId xmlns:a16="http://schemas.microsoft.com/office/drawing/2014/main" id="{FB7A1FF8-A62F-53A1-DBEC-DE837B64E3E4}"/>
              </a:ext>
            </a:extLst>
          </p:cNvPr>
          <p:cNvSpPr txBox="1"/>
          <p:nvPr/>
        </p:nvSpPr>
        <p:spPr>
          <a:xfrm flipH="1">
            <a:off x="923951" y="5481690"/>
            <a:ext cx="868430" cy="199285"/>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1400">
                <a:solidFill>
                  <a:srgbClr val="EAD1EB"/>
                </a:solidFill>
                <a:latin typeface="Segoe Sans Display Semibold" pitchFamily="2" charset="0"/>
                <a:cs typeface="Segoe Sans Display Semibold" pitchFamily="2" charset="0"/>
              </a:rPr>
              <a:t>Resource: </a:t>
            </a:r>
          </a:p>
        </p:txBody>
      </p:sp>
      <p:sp>
        <p:nvSpPr>
          <p:cNvPr id="8" name="Rectangle 7">
            <a:hlinkClick r:id="rId5"/>
            <a:extLst>
              <a:ext uri="{FF2B5EF4-FFF2-40B4-BE49-F238E27FC236}">
                <a16:creationId xmlns:a16="http://schemas.microsoft.com/office/drawing/2014/main" id="{A499BB88-B424-D447-43C6-C45F9E9FABE9}"/>
              </a:ext>
              <a:ext uri="{C183D7F6-B498-43B3-948B-1728B52AA6E4}">
                <adec:decorative xmlns:adec="http://schemas.microsoft.com/office/drawing/2017/decorative" val="0"/>
              </a:ext>
            </a:extLst>
          </p:cNvPr>
          <p:cNvSpPr/>
          <p:nvPr/>
        </p:nvSpPr>
        <p:spPr bwMode="auto">
          <a:xfrm>
            <a:off x="1726709" y="5380236"/>
            <a:ext cx="1521136" cy="388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200" u="sng">
                <a:solidFill>
                  <a:schemeClr val="bg1"/>
                </a:solidFill>
                <a:hlinkClick r:id="rId6">
                  <a:extLst>
                    <a:ext uri="{A12FA001-AC4F-418D-AE19-62706E023703}">
                      <ahyp:hlinkClr xmlns:ahyp="http://schemas.microsoft.com/office/drawing/2018/hyperlinkcolor" val="tx"/>
                    </a:ext>
                  </a:extLst>
                </a:hlinkClick>
              </a:rPr>
              <a:t>Azure Advisor</a:t>
            </a:r>
            <a:endParaRPr lang="en-US" sz="1200" u="sng">
              <a:solidFill>
                <a:schemeClr val="bg1"/>
              </a:solidFill>
              <a:cs typeface="Segoe Sans Display" pitchFamily="2" charset="0"/>
            </a:endParaRPr>
          </a:p>
        </p:txBody>
      </p:sp>
      <p:sp>
        <p:nvSpPr>
          <p:cNvPr id="7" name="Rectangle: Rounded Corners 6">
            <a:extLst>
              <a:ext uri="{FF2B5EF4-FFF2-40B4-BE49-F238E27FC236}">
                <a16:creationId xmlns:a16="http://schemas.microsoft.com/office/drawing/2014/main" id="{3BD34DB8-55B1-33EF-1E41-0860B1CBEE62}"/>
              </a:ext>
              <a:ext uri="{C183D7F6-B498-43B3-948B-1728B52AA6E4}">
                <adec:decorative xmlns:adec="http://schemas.microsoft.com/office/drawing/2017/decorative" val="1"/>
              </a:ext>
            </a:extLst>
          </p:cNvPr>
          <p:cNvSpPr/>
          <p:nvPr/>
        </p:nvSpPr>
        <p:spPr bwMode="auto">
          <a:xfrm>
            <a:off x="4481184" y="2024909"/>
            <a:ext cx="3349973" cy="4289301"/>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9" name="Rectangle: Rounded Corners 8">
            <a:extLst>
              <a:ext uri="{FF2B5EF4-FFF2-40B4-BE49-F238E27FC236}">
                <a16:creationId xmlns:a16="http://schemas.microsoft.com/office/drawing/2014/main" id="{4830AAD4-F7FA-0A43-3DDD-7FD0F9FE7320}"/>
              </a:ext>
              <a:ext uri="{C183D7F6-B498-43B3-948B-1728B52AA6E4}">
                <adec:decorative xmlns:adec="http://schemas.microsoft.com/office/drawing/2017/decorative" val="0"/>
              </a:ext>
            </a:extLst>
          </p:cNvPr>
          <p:cNvSpPr/>
          <p:nvPr/>
        </p:nvSpPr>
        <p:spPr bwMode="auto">
          <a:xfrm>
            <a:off x="4328784" y="1872509"/>
            <a:ext cx="3349973" cy="4289301"/>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91440" numCol="1" spcCol="0" rtlCol="0" fromWordArt="0" anchor="t" anchorCtr="0" forceAA="0" compatLnSpc="1">
            <a:prstTxWarp prst="textNoShape">
              <a:avLst/>
            </a:prstTxWarp>
            <a:noAutofit/>
          </a:bodyPr>
          <a:lstStyle/>
          <a:p>
            <a:pPr marL="182880">
              <a:spcAft>
                <a:spcPts val="800"/>
              </a:spcAft>
            </a:pPr>
            <a:r>
              <a:rPr lang="en-US" sz="1800" b="1">
                <a:gradFill>
                  <a:gsLst>
                    <a:gs pos="48300">
                      <a:srgbClr val="6358CC"/>
                    </a:gs>
                    <a:gs pos="100000">
                      <a:schemeClr val="accent1"/>
                    </a:gs>
                    <a:gs pos="0">
                      <a:schemeClr val="accent6"/>
                    </a:gs>
                  </a:gsLst>
                  <a:lin ang="3000000" scaled="0"/>
                </a:gradFill>
              </a:rPr>
              <a:t>FinOps on Azure </a:t>
            </a:r>
          </a:p>
          <a:p>
            <a:pPr marL="182880">
              <a:spcAft>
                <a:spcPts val="800"/>
              </a:spcAft>
            </a:pPr>
            <a:r>
              <a:rPr lang="en-US" sz="1400" kern="100">
                <a:solidFill>
                  <a:schemeClr val="tx1"/>
                </a:solidFill>
                <a:latin typeface="+mj-lt"/>
                <a:ea typeface="Calibri" panose="020F0502020204030204" pitchFamily="34" charset="0"/>
                <a:cs typeface="Arial" panose="020B0604020202020204" pitchFamily="34" charset="0"/>
              </a:rPr>
              <a:t>Operational framework and cultural practice that brings together technology, processes, and people to maximize the value of cloud investment:</a:t>
            </a:r>
          </a:p>
          <a:p>
            <a:pPr marL="354330" marR="0" indent="-171450">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Enforce consistent resource configurations</a:t>
            </a:r>
          </a:p>
          <a:p>
            <a:pPr marL="354330" marR="0" indent="-171450">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Enforce policies for accountability and efficiency</a:t>
            </a:r>
          </a:p>
          <a:p>
            <a:pPr marL="354330" marR="0" indent="-171450">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Automate operations</a:t>
            </a:r>
          </a:p>
          <a:p>
            <a:pPr marL="354330" marR="0" indent="-171450">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Continuously optimize resource utilization based on workload demands</a:t>
            </a:r>
          </a:p>
        </p:txBody>
      </p:sp>
      <p:sp>
        <p:nvSpPr>
          <p:cNvPr id="10" name="Rectangle: Rounded Corners 9">
            <a:extLst>
              <a:ext uri="{FF2B5EF4-FFF2-40B4-BE49-F238E27FC236}">
                <a16:creationId xmlns:a16="http://schemas.microsoft.com/office/drawing/2014/main" id="{EF95D240-7E4C-D93B-4EDA-737EB4BAEA7A}"/>
              </a:ext>
              <a:ext uri="{C183D7F6-B498-43B3-948B-1728B52AA6E4}">
                <adec:decorative xmlns:adec="http://schemas.microsoft.com/office/drawing/2017/decorative" val="1"/>
              </a:ext>
            </a:extLst>
          </p:cNvPr>
          <p:cNvSpPr/>
          <p:nvPr/>
        </p:nvSpPr>
        <p:spPr bwMode="auto">
          <a:xfrm>
            <a:off x="4538574" y="5355387"/>
            <a:ext cx="2954897" cy="472348"/>
          </a:xfrm>
          <a:prstGeom prst="roundRect">
            <a:avLst>
              <a:gd name="adj" fmla="val 0"/>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a:solidFill>
                <a:schemeClr val="bg1"/>
              </a:solidFill>
              <a:latin typeface="+mj-lt"/>
            </a:endParaRPr>
          </a:p>
        </p:txBody>
      </p:sp>
      <p:pic>
        <p:nvPicPr>
          <p:cNvPr id="13" name="Graphic 12" descr="FinOps icon">
            <a:extLst>
              <a:ext uri="{FF2B5EF4-FFF2-40B4-BE49-F238E27FC236}">
                <a16:creationId xmlns:a16="http://schemas.microsoft.com/office/drawing/2014/main" id="{6A07D331-9B0A-85E1-D2A9-4419DD1E7D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4582" y="1707880"/>
            <a:ext cx="754864" cy="754864"/>
          </a:xfrm>
          <a:prstGeom prst="rect">
            <a:avLst/>
          </a:prstGeom>
          <a:effectLst>
            <a:outerShdw blurRad="203200" dist="38100" dir="2700000" algn="tl" rotWithShape="0">
              <a:prstClr val="black">
                <a:alpha val="35000"/>
              </a:prstClr>
            </a:outerShdw>
          </a:effectLst>
        </p:spPr>
      </p:pic>
      <p:sp>
        <p:nvSpPr>
          <p:cNvPr id="11" name="TextBox 10">
            <a:extLst>
              <a:ext uri="{FF2B5EF4-FFF2-40B4-BE49-F238E27FC236}">
                <a16:creationId xmlns:a16="http://schemas.microsoft.com/office/drawing/2014/main" id="{F1A1EA3F-5F7A-F04F-68BB-75B665E3E11E}"/>
              </a:ext>
            </a:extLst>
          </p:cNvPr>
          <p:cNvSpPr txBox="1"/>
          <p:nvPr/>
        </p:nvSpPr>
        <p:spPr>
          <a:xfrm flipH="1">
            <a:off x="4677533" y="5481690"/>
            <a:ext cx="912901" cy="199285"/>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1400">
                <a:solidFill>
                  <a:srgbClr val="EAD1EB"/>
                </a:solidFill>
                <a:latin typeface="Segoe Sans Display Semibold" pitchFamily="2" charset="0"/>
                <a:cs typeface="Segoe Sans Display Semibold" pitchFamily="2" charset="0"/>
              </a:rPr>
              <a:t>Resource: </a:t>
            </a:r>
          </a:p>
        </p:txBody>
      </p:sp>
      <p:sp>
        <p:nvSpPr>
          <p:cNvPr id="12" name="Rectangle 11">
            <a:hlinkClick r:id="rId5"/>
            <a:extLst>
              <a:ext uri="{FF2B5EF4-FFF2-40B4-BE49-F238E27FC236}">
                <a16:creationId xmlns:a16="http://schemas.microsoft.com/office/drawing/2014/main" id="{1F88C32A-BE3B-5D89-2F94-D8D568FAB274}"/>
              </a:ext>
              <a:ext uri="{C183D7F6-B498-43B3-948B-1728B52AA6E4}">
                <adec:decorative xmlns:adec="http://schemas.microsoft.com/office/drawing/2017/decorative" val="0"/>
              </a:ext>
            </a:extLst>
          </p:cNvPr>
          <p:cNvSpPr/>
          <p:nvPr/>
        </p:nvSpPr>
        <p:spPr bwMode="auto">
          <a:xfrm>
            <a:off x="5456649" y="5411336"/>
            <a:ext cx="1675206" cy="314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200" u="sng">
                <a:solidFill>
                  <a:schemeClr val="bg1"/>
                </a:solidFill>
                <a:hlinkClick r:id="rId9">
                  <a:extLst>
                    <a:ext uri="{A12FA001-AC4F-418D-AE19-62706E023703}">
                      <ahyp:hlinkClr xmlns:ahyp="http://schemas.microsoft.com/office/drawing/2018/hyperlinkcolor" val="tx"/>
                    </a:ext>
                  </a:extLst>
                </a:hlinkClick>
              </a:rPr>
              <a:t>Azure FinOps</a:t>
            </a:r>
            <a:endParaRPr lang="en-US" sz="1200">
              <a:solidFill>
                <a:schemeClr val="bg1"/>
              </a:solidFill>
              <a:cs typeface="Segoe Sans Display" pitchFamily="2" charset="0"/>
            </a:endParaRPr>
          </a:p>
        </p:txBody>
      </p:sp>
      <p:sp>
        <p:nvSpPr>
          <p:cNvPr id="15" name="Rectangle: Rounded Corners 14">
            <a:extLst>
              <a:ext uri="{FF2B5EF4-FFF2-40B4-BE49-F238E27FC236}">
                <a16:creationId xmlns:a16="http://schemas.microsoft.com/office/drawing/2014/main" id="{C51B64FE-A758-1F25-F0F4-1DB7852ABFDE}"/>
              </a:ext>
              <a:ext uri="{C183D7F6-B498-43B3-948B-1728B52AA6E4}">
                <adec:decorative xmlns:adec="http://schemas.microsoft.com/office/drawing/2017/decorative" val="1"/>
              </a:ext>
            </a:extLst>
          </p:cNvPr>
          <p:cNvSpPr/>
          <p:nvPr/>
        </p:nvSpPr>
        <p:spPr bwMode="auto">
          <a:xfrm>
            <a:off x="8263233" y="2024909"/>
            <a:ext cx="3349973" cy="4251201"/>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 name="Rectangle: Rounded Corners 15">
            <a:extLst>
              <a:ext uri="{FF2B5EF4-FFF2-40B4-BE49-F238E27FC236}">
                <a16:creationId xmlns:a16="http://schemas.microsoft.com/office/drawing/2014/main" id="{33270E4F-7916-E9BE-BDDF-A544EB66C710}"/>
              </a:ext>
              <a:ext uri="{C183D7F6-B498-43B3-948B-1728B52AA6E4}">
                <adec:decorative xmlns:adec="http://schemas.microsoft.com/office/drawing/2017/decorative" val="0"/>
              </a:ext>
            </a:extLst>
          </p:cNvPr>
          <p:cNvSpPr/>
          <p:nvPr/>
        </p:nvSpPr>
        <p:spPr bwMode="auto">
          <a:xfrm>
            <a:off x="8110833" y="1882899"/>
            <a:ext cx="3349973" cy="4251201"/>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274320" bIns="146304" numCol="1" spcCol="0" rtlCol="0" fromWordArt="0" anchor="t" anchorCtr="0" forceAA="0" compatLnSpc="1">
            <a:prstTxWarp prst="textNoShape">
              <a:avLst/>
            </a:prstTxWarp>
            <a:noAutofit/>
          </a:bodyPr>
          <a:lstStyle/>
          <a:p>
            <a:pPr marL="182880" lvl="0">
              <a:spcAft>
                <a:spcPts val="800"/>
              </a:spcAft>
            </a:pPr>
            <a:r>
              <a:rPr lang="en-US" sz="1800" b="1">
                <a:gradFill>
                  <a:gsLst>
                    <a:gs pos="48300">
                      <a:srgbClr val="6358CC"/>
                    </a:gs>
                    <a:gs pos="100000">
                      <a:srgbClr val="0078D4"/>
                    </a:gs>
                    <a:gs pos="0">
                      <a:srgbClr val="C03BC4"/>
                    </a:gs>
                  </a:gsLst>
                  <a:lin ang="3000000" scaled="0"/>
                </a:gradFill>
              </a:rPr>
              <a:t>Microsoft Cost </a:t>
            </a:r>
            <a:br>
              <a:rPr lang="en-US" sz="1800" b="1">
                <a:gradFill>
                  <a:gsLst>
                    <a:gs pos="48300">
                      <a:srgbClr val="6358CC"/>
                    </a:gs>
                    <a:gs pos="100000">
                      <a:srgbClr val="0078D4"/>
                    </a:gs>
                    <a:gs pos="0">
                      <a:srgbClr val="C03BC4"/>
                    </a:gs>
                  </a:gsLst>
                  <a:lin ang="3000000" scaled="0"/>
                </a:gradFill>
              </a:rPr>
            </a:br>
            <a:r>
              <a:rPr lang="en-US" sz="1800" b="1">
                <a:gradFill>
                  <a:gsLst>
                    <a:gs pos="48300">
                      <a:srgbClr val="6358CC"/>
                    </a:gs>
                    <a:gs pos="100000">
                      <a:srgbClr val="0078D4"/>
                    </a:gs>
                    <a:gs pos="0">
                      <a:srgbClr val="C03BC4"/>
                    </a:gs>
                  </a:gsLst>
                  <a:lin ang="3000000" scaled="0"/>
                </a:gradFill>
              </a:rPr>
              <a:t>Management</a:t>
            </a:r>
          </a:p>
          <a:p>
            <a:pPr marL="182880" marR="0">
              <a:spcAft>
                <a:spcPts val="800"/>
              </a:spcAft>
            </a:pPr>
            <a:r>
              <a:rPr lang="en-US" sz="1400" kern="100">
                <a:solidFill>
                  <a:schemeClr val="tx1"/>
                </a:solidFill>
                <a:latin typeface="+mj-lt"/>
                <a:ea typeface="Calibri" panose="020F0502020204030204" pitchFamily="34" charset="0"/>
                <a:cs typeface="Arial" panose="020B0604020202020204" pitchFamily="34" charset="0"/>
              </a:rPr>
              <a:t>Microsoft Cost Management allows customers to reduce costs while boosting the efficiency of their cloud investments.</a:t>
            </a:r>
          </a:p>
          <a:p>
            <a:pPr marL="346075" marR="0" indent="-163513">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Continuous monitoring and reporting</a:t>
            </a:r>
          </a:p>
          <a:p>
            <a:pPr marL="346075" marR="0" indent="-163513">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Understand costs through visualization</a:t>
            </a:r>
          </a:p>
          <a:p>
            <a:pPr marL="346075" marR="0" indent="-163513">
              <a:spcAft>
                <a:spcPts val="600"/>
              </a:spcAft>
              <a:buFont typeface="Arial" panose="020B0604020202020204" pitchFamily="34" charset="0"/>
              <a:buChar char="•"/>
            </a:pPr>
            <a:r>
              <a:rPr lang="en-US" sz="1200" kern="100">
                <a:solidFill>
                  <a:schemeClr val="tx1"/>
                </a:solidFill>
                <a:ea typeface="Calibri" panose="020F0502020204030204" pitchFamily="34" charset="0"/>
                <a:cs typeface="Arial" panose="020B0604020202020204" pitchFamily="34" charset="0"/>
              </a:rPr>
              <a:t>Implement financial governance</a:t>
            </a:r>
          </a:p>
        </p:txBody>
      </p:sp>
      <p:sp>
        <p:nvSpPr>
          <p:cNvPr id="17" name="Rectangle: Rounded Corners 16">
            <a:extLst>
              <a:ext uri="{FF2B5EF4-FFF2-40B4-BE49-F238E27FC236}">
                <a16:creationId xmlns:a16="http://schemas.microsoft.com/office/drawing/2014/main" id="{B50F78B5-1535-EBD5-CCC5-78CA24BD437D}"/>
              </a:ext>
              <a:ext uri="{C183D7F6-B498-43B3-948B-1728B52AA6E4}">
                <adec:decorative xmlns:adec="http://schemas.microsoft.com/office/drawing/2017/decorative" val="1"/>
              </a:ext>
            </a:extLst>
          </p:cNvPr>
          <p:cNvSpPr/>
          <p:nvPr/>
        </p:nvSpPr>
        <p:spPr bwMode="auto">
          <a:xfrm>
            <a:off x="8315537" y="5355387"/>
            <a:ext cx="3022365" cy="472348"/>
          </a:xfrm>
          <a:prstGeom prst="roundRect">
            <a:avLst>
              <a:gd name="adj" fmla="val 0"/>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a:solidFill>
                <a:schemeClr val="bg1"/>
              </a:solidFill>
              <a:latin typeface="+mj-lt"/>
            </a:endParaRPr>
          </a:p>
        </p:txBody>
      </p:sp>
      <p:pic>
        <p:nvPicPr>
          <p:cNvPr id="20" name="Graphic 19" descr="Microsoft Cost Management icon">
            <a:extLst>
              <a:ext uri="{FF2B5EF4-FFF2-40B4-BE49-F238E27FC236}">
                <a16:creationId xmlns:a16="http://schemas.microsoft.com/office/drawing/2014/main" id="{023885B8-504C-CC5B-615A-BA3A2AD948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95940" y="1707880"/>
            <a:ext cx="841963" cy="754864"/>
          </a:xfrm>
          <a:prstGeom prst="rect">
            <a:avLst/>
          </a:prstGeom>
          <a:effectLst>
            <a:outerShdw blurRad="203200" dist="38100" dir="2700000" algn="tl" rotWithShape="0">
              <a:prstClr val="black">
                <a:alpha val="35000"/>
              </a:prstClr>
            </a:outerShdw>
          </a:effectLst>
        </p:spPr>
      </p:pic>
      <p:sp>
        <p:nvSpPr>
          <p:cNvPr id="18" name="TextBox 17">
            <a:extLst>
              <a:ext uri="{FF2B5EF4-FFF2-40B4-BE49-F238E27FC236}">
                <a16:creationId xmlns:a16="http://schemas.microsoft.com/office/drawing/2014/main" id="{5926C6F5-7ADA-E1CF-E775-76C2AB5E5846}"/>
              </a:ext>
            </a:extLst>
          </p:cNvPr>
          <p:cNvSpPr txBox="1"/>
          <p:nvPr/>
        </p:nvSpPr>
        <p:spPr>
          <a:xfrm flipH="1">
            <a:off x="8421006" y="5481690"/>
            <a:ext cx="858918" cy="199285"/>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1400">
                <a:solidFill>
                  <a:srgbClr val="EAD1EB"/>
                </a:solidFill>
                <a:latin typeface="Segoe Sans Display Semibold" pitchFamily="2" charset="0"/>
                <a:cs typeface="Segoe Sans Display Semibold" pitchFamily="2" charset="0"/>
              </a:rPr>
              <a:t>Resource: </a:t>
            </a:r>
          </a:p>
        </p:txBody>
      </p:sp>
      <p:sp>
        <p:nvSpPr>
          <p:cNvPr id="19" name="Rectangle 18">
            <a:hlinkClick r:id="rId5"/>
            <a:extLst>
              <a:ext uri="{FF2B5EF4-FFF2-40B4-BE49-F238E27FC236}">
                <a16:creationId xmlns:a16="http://schemas.microsoft.com/office/drawing/2014/main" id="{665ECD47-F06F-6AF0-D181-5DCBE665F8C5}"/>
              </a:ext>
              <a:ext uri="{C183D7F6-B498-43B3-948B-1728B52AA6E4}">
                <adec:decorative xmlns:adec="http://schemas.microsoft.com/office/drawing/2017/decorative" val="0"/>
              </a:ext>
            </a:extLst>
          </p:cNvPr>
          <p:cNvSpPr/>
          <p:nvPr/>
        </p:nvSpPr>
        <p:spPr bwMode="auto">
          <a:xfrm>
            <a:off x="9104774" y="5386456"/>
            <a:ext cx="2781888" cy="3767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200" u="sng">
                <a:solidFill>
                  <a:schemeClr val="bg1"/>
                </a:solidFill>
                <a:hlinkClick r:id="rId12">
                  <a:extLst>
                    <a:ext uri="{A12FA001-AC4F-418D-AE19-62706E023703}">
                      <ahyp:hlinkClr xmlns:ahyp="http://schemas.microsoft.com/office/drawing/2018/hyperlinkcolor" val="tx"/>
                    </a:ext>
                  </a:extLst>
                </a:hlinkClick>
              </a:rPr>
              <a:t>Microsoft Cost Management</a:t>
            </a:r>
            <a:endParaRPr lang="en-US" sz="1200" u="sng">
              <a:solidFill>
                <a:schemeClr val="bg1"/>
              </a:solidFill>
              <a:cs typeface="Segoe Sans Display" pitchFamily="2" charset="0"/>
            </a:endParaRPr>
          </a:p>
        </p:txBody>
      </p:sp>
      <p:sp>
        <p:nvSpPr>
          <p:cNvPr id="23" name="TextBox 22">
            <a:extLst>
              <a:ext uri="{FF2B5EF4-FFF2-40B4-BE49-F238E27FC236}">
                <a16:creationId xmlns:a16="http://schemas.microsoft.com/office/drawing/2014/main" id="{C3137E11-50CB-D7E8-F02B-7F8671C0B64F}"/>
              </a:ext>
            </a:extLst>
          </p:cNvPr>
          <p:cNvSpPr txBox="1"/>
          <p:nvPr/>
        </p:nvSpPr>
        <p:spPr>
          <a:xfrm>
            <a:off x="588264" y="1104569"/>
            <a:ext cx="4910540" cy="307777"/>
          </a:xfrm>
          <a:prstGeom prst="rect">
            <a:avLst/>
          </a:prstGeom>
          <a:noFill/>
        </p:spPr>
        <p:txBody>
          <a:bodyPr wrap="square" lIns="0" tIns="0" rIns="0" bIns="0" rtlCol="0" anchor="t">
            <a:spAutoFit/>
          </a:bodyPr>
          <a:lstStyle/>
          <a:p>
            <a:pPr>
              <a:spcBef>
                <a:spcPts val="600"/>
              </a:spcBef>
              <a:spcAft>
                <a:spcPts val="2400"/>
              </a:spcAft>
            </a:pPr>
            <a:r>
              <a:rPr lang="en-US" sz="2000" kern="100">
                <a:latin typeface="Segoe Sans Text Semibold"/>
                <a:ea typeface="Calibri"/>
                <a:cs typeface="Arial"/>
              </a:rPr>
              <a:t>Cost-effective tools and practices</a:t>
            </a:r>
            <a:endParaRPr lang="en-US" sz="2000">
              <a:latin typeface="Segoe Sans Text Semibold"/>
              <a:cs typeface="Segoe Sans Text Semibold"/>
            </a:endParaRPr>
          </a:p>
        </p:txBody>
      </p:sp>
    </p:spTree>
    <p:extLst>
      <p:ext uri="{BB962C8B-B14F-4D97-AF65-F5344CB8AC3E}">
        <p14:creationId xmlns:p14="http://schemas.microsoft.com/office/powerpoint/2010/main" val="574773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2.08333E-6 1.85185E-6 L 2.08333E-6 0.04352 " pathEditMode="relative" rAng="0" ptsTypes="AA">
                                      <p:cBhvr>
                                        <p:cTn id="12" dur="600" spd="-100000" fill="hold"/>
                                        <p:tgtEl>
                                          <p:spTgt spid="5"/>
                                        </p:tgtEl>
                                        <p:attrNameLst>
                                          <p:attrName>ppt_x</p:attrName>
                                          <p:attrName>ppt_y</p:attrName>
                                        </p:attrNameLst>
                                      </p:cBhvr>
                                      <p:rCtr x="0" y="2176"/>
                                    </p:animMotion>
                                  </p:childTnLst>
                                </p:cTn>
                              </p:par>
                              <p:par>
                                <p:cTn id="13" presetID="10"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path" presetSubtype="0" decel="100000" fill="hold" grpId="1" nodeType="withEffect">
                                  <p:stCondLst>
                                    <p:cond delay="500"/>
                                  </p:stCondLst>
                                  <p:childTnLst>
                                    <p:animMotion origin="layout" path="M 1.875E-6 4.44444E-6 L 1.875E-6 0.04351 " pathEditMode="relative" rAng="0" ptsTypes="AA">
                                      <p:cBhvr>
                                        <p:cTn id="17" dur="600" spd="-100000" fill="hold"/>
                                        <p:tgtEl>
                                          <p:spTgt spid="6"/>
                                        </p:tgtEl>
                                        <p:attrNameLst>
                                          <p:attrName>ppt_x</p:attrName>
                                          <p:attrName>ppt_y</p:attrName>
                                        </p:attrNameLst>
                                      </p:cBhvr>
                                      <p:rCtr x="0" y="2176"/>
                                    </p:animMotion>
                                  </p:childTnLst>
                                </p:cTn>
                              </p:par>
                              <p:par>
                                <p:cTn id="18" presetID="10" presetClass="entr" presetSubtype="0"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42" presetClass="path" presetSubtype="0" decel="100000" fill="hold" grpId="1" nodeType="withEffect">
                                  <p:stCondLst>
                                    <p:cond delay="500"/>
                                  </p:stCondLst>
                                  <p:childTnLst>
                                    <p:animMotion origin="layout" path="M 3.54167E-6 1.85185E-6 L 3.54167E-6 0.04352 " pathEditMode="relative" rAng="0" ptsTypes="AA">
                                      <p:cBhvr>
                                        <p:cTn id="22" dur="600" spd="-100000" fill="hold"/>
                                        <p:tgtEl>
                                          <p:spTgt spid="8"/>
                                        </p:tgtEl>
                                        <p:attrNameLst>
                                          <p:attrName>ppt_x</p:attrName>
                                          <p:attrName>ppt_y</p:attrName>
                                        </p:attrNameLst>
                                      </p:cBhvr>
                                      <p:rCtr x="0" y="2176"/>
                                    </p:animMotion>
                                  </p:childTnLst>
                                </p:cTn>
                              </p:par>
                              <p:par>
                                <p:cTn id="23" presetID="10" presetClass="entr" presetSubtype="0" fill="hold" grpId="0" nodeType="withEffect">
                                  <p:stCondLst>
                                    <p:cond delay="1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63" presetClass="path" presetSubtype="0" decel="100000" fill="hold" grpId="1" nodeType="withEffect">
                                  <p:stCondLst>
                                    <p:cond delay="100"/>
                                  </p:stCondLst>
                                  <p:childTnLst>
                                    <p:animMotion origin="layout" path="M -0.0224 -0.05047 L 1.04167E-6 2.59259E-6 " pathEditMode="relative" rAng="0" ptsTypes="AA">
                                      <p:cBhvr>
                                        <p:cTn id="27" dur="750" fill="hold"/>
                                        <p:tgtEl>
                                          <p:spTgt spid="4"/>
                                        </p:tgtEl>
                                        <p:attrNameLst>
                                          <p:attrName>ppt_x</p:attrName>
                                          <p:attrName>ppt_y</p:attrName>
                                        </p:attrNameLst>
                                      </p:cBhvr>
                                      <p:rCtr x="1120" y="2523"/>
                                    </p:animMotion>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35" presetClass="path" presetSubtype="0" decel="100000" fill="hold" grpId="1" nodeType="withEffect">
                                  <p:stCondLst>
                                    <p:cond delay="0"/>
                                  </p:stCondLst>
                                  <p:childTnLst>
                                    <p:animMotion origin="layout" path="M 0.02239 0.03148 L 1.04167E-6 7.40741E-7 " pathEditMode="relative" rAng="0" ptsTypes="AA">
                                      <p:cBhvr>
                                        <p:cTn id="32" dur="750" fill="hold"/>
                                        <p:tgtEl>
                                          <p:spTgt spid="3"/>
                                        </p:tgtEl>
                                        <p:attrNameLst>
                                          <p:attrName>ppt_x</p:attrName>
                                          <p:attrName>ppt_y</p:attrName>
                                        </p:attrNameLst>
                                      </p:cBhvr>
                                      <p:rCtr x="-1120" y="-1574"/>
                                    </p:animMotion>
                                  </p:childTnLst>
                                </p:cTn>
                              </p:par>
                              <p:par>
                                <p:cTn id="33" presetID="10" presetClass="entr" presetSubtype="0" fill="hold" grpId="0" nodeType="withEffect">
                                  <p:stCondLst>
                                    <p:cond delay="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grpId="1" nodeType="withEffect">
                                  <p:stCondLst>
                                    <p:cond delay="500"/>
                                  </p:stCondLst>
                                  <p:childTnLst>
                                    <p:animMotion origin="layout" path="M 6.25E-7 1.85185E-6 L 6.25E-7 0.04352 " pathEditMode="relative" rAng="0" ptsTypes="AA">
                                      <p:cBhvr>
                                        <p:cTn id="37" dur="600" spd="-100000" fill="hold"/>
                                        <p:tgtEl>
                                          <p:spTgt spid="10"/>
                                        </p:tgtEl>
                                        <p:attrNameLst>
                                          <p:attrName>ppt_x</p:attrName>
                                          <p:attrName>ppt_y</p:attrName>
                                        </p:attrNameLst>
                                      </p:cBhvr>
                                      <p:rCtr x="0" y="2176"/>
                                    </p:animMotion>
                                  </p:childTnLst>
                                </p:cTn>
                              </p:par>
                              <p:par>
                                <p:cTn id="38" presetID="10" presetClass="entr" presetSubtype="0" fill="hold" grpId="0"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grpId="1" nodeType="withEffect">
                                  <p:stCondLst>
                                    <p:cond delay="500"/>
                                  </p:stCondLst>
                                  <p:childTnLst>
                                    <p:animMotion origin="layout" path="M -3.75E-6 4.44444E-6 L -3.75E-6 0.04351 " pathEditMode="relative" rAng="0" ptsTypes="AA">
                                      <p:cBhvr>
                                        <p:cTn id="42" dur="600" spd="-100000" fill="hold"/>
                                        <p:tgtEl>
                                          <p:spTgt spid="11"/>
                                        </p:tgtEl>
                                        <p:attrNameLst>
                                          <p:attrName>ppt_x</p:attrName>
                                          <p:attrName>ppt_y</p:attrName>
                                        </p:attrNameLst>
                                      </p:cBhvr>
                                      <p:rCtr x="0" y="2176"/>
                                    </p:animMotion>
                                  </p:childTnLst>
                                </p:cTn>
                              </p:par>
                              <p:par>
                                <p:cTn id="43" presetID="10" presetClass="entr" presetSubtype="0" fill="hold" grpId="0" nodeType="withEffect">
                                  <p:stCondLst>
                                    <p:cond delay="5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42" presetClass="path" presetSubtype="0" decel="100000" fill="hold" grpId="1" nodeType="withEffect">
                                  <p:stCondLst>
                                    <p:cond delay="500"/>
                                  </p:stCondLst>
                                  <p:childTnLst>
                                    <p:animMotion origin="layout" path="M 3.95833E-6 -3.7037E-6 L 3.95833E-6 0.04352 " pathEditMode="relative" rAng="0" ptsTypes="AA">
                                      <p:cBhvr>
                                        <p:cTn id="47" dur="600" spd="-100000" fill="hold"/>
                                        <p:tgtEl>
                                          <p:spTgt spid="12"/>
                                        </p:tgtEl>
                                        <p:attrNameLst>
                                          <p:attrName>ppt_x</p:attrName>
                                          <p:attrName>ppt_y</p:attrName>
                                        </p:attrNameLst>
                                      </p:cBhvr>
                                      <p:rCtr x="0" y="2176"/>
                                    </p:animMotion>
                                  </p:childTnLst>
                                </p:cTn>
                              </p:par>
                              <p:par>
                                <p:cTn id="48" presetID="10" presetClass="entr" presetSubtype="0" fill="hold" grpId="0" nodeType="withEffect">
                                  <p:stCondLst>
                                    <p:cond delay="10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63" presetClass="path" presetSubtype="0" decel="100000" fill="hold" grpId="1" nodeType="withEffect">
                                  <p:stCondLst>
                                    <p:cond delay="100"/>
                                  </p:stCondLst>
                                  <p:childTnLst>
                                    <p:animMotion origin="layout" path="M -0.0224 -0.05046 L 2.08333E-6 -4.81481E-6 " pathEditMode="relative" rAng="0" ptsTypes="AA">
                                      <p:cBhvr>
                                        <p:cTn id="52" dur="750" fill="hold"/>
                                        <p:tgtEl>
                                          <p:spTgt spid="9"/>
                                        </p:tgtEl>
                                        <p:attrNameLst>
                                          <p:attrName>ppt_x</p:attrName>
                                          <p:attrName>ppt_y</p:attrName>
                                        </p:attrNameLst>
                                      </p:cBhvr>
                                      <p:rCtr x="1120" y="2523"/>
                                    </p:animMotion>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35" presetClass="path" presetSubtype="0" decel="100000" fill="hold" grpId="1" nodeType="withEffect">
                                  <p:stCondLst>
                                    <p:cond delay="0"/>
                                  </p:stCondLst>
                                  <p:childTnLst>
                                    <p:animMotion origin="layout" path="M 0.02239 0.03148 L 2.08333E-6 2.96296E-6 " pathEditMode="relative" rAng="0" ptsTypes="AA">
                                      <p:cBhvr>
                                        <p:cTn id="57" dur="750" fill="hold"/>
                                        <p:tgtEl>
                                          <p:spTgt spid="7"/>
                                        </p:tgtEl>
                                        <p:attrNameLst>
                                          <p:attrName>ppt_x</p:attrName>
                                          <p:attrName>ppt_y</p:attrName>
                                        </p:attrNameLst>
                                      </p:cBhvr>
                                      <p:rCtr x="-1120" y="-1574"/>
                                    </p:animMotion>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42" presetClass="path" presetSubtype="0" decel="100000" fill="hold" grpId="1" nodeType="withEffect">
                                  <p:stCondLst>
                                    <p:cond delay="500"/>
                                  </p:stCondLst>
                                  <p:childTnLst>
                                    <p:animMotion origin="layout" path="M 4.16667E-7 1.85185E-6 L 4.16667E-7 0.04352 " pathEditMode="relative" rAng="0" ptsTypes="AA">
                                      <p:cBhvr>
                                        <p:cTn id="65" dur="600" spd="-100000" fill="hold"/>
                                        <p:tgtEl>
                                          <p:spTgt spid="17"/>
                                        </p:tgtEl>
                                        <p:attrNameLst>
                                          <p:attrName>ppt_x</p:attrName>
                                          <p:attrName>ppt_y</p:attrName>
                                        </p:attrNameLst>
                                      </p:cBhvr>
                                      <p:rCtr x="0" y="2176"/>
                                    </p:animMotion>
                                  </p:childTnLst>
                                </p:cTn>
                              </p:par>
                              <p:par>
                                <p:cTn id="66" presetID="10" presetClass="entr" presetSubtype="0" fill="hold" grpId="0" nodeType="withEffect">
                                  <p:stCondLst>
                                    <p:cond delay="50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42" presetClass="path" presetSubtype="0" decel="100000" fill="hold" grpId="1" nodeType="withEffect">
                                  <p:stCondLst>
                                    <p:cond delay="500"/>
                                  </p:stCondLst>
                                  <p:childTnLst>
                                    <p:animMotion origin="layout" path="M -1.45833E-6 4.44444E-6 L -1.45833E-6 0.04351 " pathEditMode="relative" rAng="0" ptsTypes="AA">
                                      <p:cBhvr>
                                        <p:cTn id="70" dur="600" spd="-100000" fill="hold"/>
                                        <p:tgtEl>
                                          <p:spTgt spid="18"/>
                                        </p:tgtEl>
                                        <p:attrNameLst>
                                          <p:attrName>ppt_x</p:attrName>
                                          <p:attrName>ppt_y</p:attrName>
                                        </p:attrNameLst>
                                      </p:cBhvr>
                                      <p:rCtr x="0" y="2176"/>
                                    </p:animMotion>
                                  </p:childTnLst>
                                </p:cTn>
                              </p:par>
                              <p:par>
                                <p:cTn id="71" presetID="10" presetClass="entr" presetSubtype="0" fill="hold" grpId="0" nodeType="withEffect">
                                  <p:stCondLst>
                                    <p:cond delay="50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42" presetClass="path" presetSubtype="0" decel="100000" fill="hold" grpId="1" nodeType="withEffect">
                                  <p:stCondLst>
                                    <p:cond delay="500"/>
                                  </p:stCondLst>
                                  <p:childTnLst>
                                    <p:animMotion origin="layout" path="M 2.70833E-6 1.85185E-6 L 2.70833E-6 0.04352 " pathEditMode="relative" rAng="0" ptsTypes="AA">
                                      <p:cBhvr>
                                        <p:cTn id="75" dur="600" spd="-100000" fill="hold"/>
                                        <p:tgtEl>
                                          <p:spTgt spid="19"/>
                                        </p:tgtEl>
                                        <p:attrNameLst>
                                          <p:attrName>ppt_x</p:attrName>
                                          <p:attrName>ppt_y</p:attrName>
                                        </p:attrNameLst>
                                      </p:cBhvr>
                                      <p:rCtr x="0" y="2176"/>
                                    </p:animMotion>
                                  </p:childTnLst>
                                </p:cTn>
                              </p:par>
                              <p:par>
                                <p:cTn id="76" presetID="10" presetClass="entr" presetSubtype="0" fill="hold" grpId="0" nodeType="withEffect">
                                  <p:stCondLst>
                                    <p:cond delay="10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par>
                                <p:cTn id="79" presetID="63" presetClass="path" presetSubtype="0" decel="100000" fill="hold" grpId="1" nodeType="withEffect">
                                  <p:stCondLst>
                                    <p:cond delay="100"/>
                                  </p:stCondLst>
                                  <p:childTnLst>
                                    <p:animMotion origin="layout" path="M -0.02239 -0.05047 L -4.16667E-6 2.59259E-6 " pathEditMode="relative" rAng="0" ptsTypes="AA">
                                      <p:cBhvr>
                                        <p:cTn id="80" dur="750" fill="hold"/>
                                        <p:tgtEl>
                                          <p:spTgt spid="16"/>
                                        </p:tgtEl>
                                        <p:attrNameLst>
                                          <p:attrName>ppt_x</p:attrName>
                                          <p:attrName>ppt_y</p:attrName>
                                        </p:attrNameLst>
                                      </p:cBhvr>
                                      <p:rCtr x="1120" y="2523"/>
                                    </p:animMotion>
                                  </p:childTnLst>
                                </p:cTn>
                              </p:par>
                              <p:par>
                                <p:cTn id="81" presetID="10" presetClass="entr"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par>
                                <p:cTn id="84" presetID="35" presetClass="path" presetSubtype="0" decel="100000" fill="hold" grpId="1" nodeType="withEffect">
                                  <p:stCondLst>
                                    <p:cond delay="0"/>
                                  </p:stCondLst>
                                  <p:childTnLst>
                                    <p:animMotion origin="layout" path="M 0.0224 0.03148 L -4.16667E-6 7.40741E-7 " pathEditMode="relative" rAng="0" ptsTypes="AA">
                                      <p:cBhvr>
                                        <p:cTn id="85" dur="750" fill="hold"/>
                                        <p:tgtEl>
                                          <p:spTgt spid="15"/>
                                        </p:tgtEl>
                                        <p:attrNameLst>
                                          <p:attrName>ppt_x</p:attrName>
                                          <p:attrName>ppt_y</p:attrName>
                                        </p:attrNameLst>
                                      </p:cBhvr>
                                      <p:rCtr x="-1120" y="-1574"/>
                                    </p:animMotion>
                                  </p:childTnLst>
                                </p:cTn>
                              </p:par>
                              <p:par>
                                <p:cTn id="86" presetID="10" presetClass="entr" presetSubtype="0" fill="hold"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p:bldP spid="6" grpId="1"/>
      <p:bldP spid="8" grpId="0"/>
      <p:bldP spid="8" grpId="1"/>
      <p:bldP spid="7" grpId="0" animBg="1"/>
      <p:bldP spid="7" grpId="1" animBg="1"/>
      <p:bldP spid="9" grpId="0" animBg="1"/>
      <p:bldP spid="9" grpId="1" animBg="1"/>
      <p:bldP spid="10" grpId="0" animBg="1"/>
      <p:bldP spid="10" grpId="1" animBg="1"/>
      <p:bldP spid="11" grpId="0"/>
      <p:bldP spid="11" grpId="1"/>
      <p:bldP spid="12" grpId="0"/>
      <p:bldP spid="12" grpId="1"/>
      <p:bldP spid="15" grpId="0" animBg="1"/>
      <p:bldP spid="15" grpId="1" animBg="1"/>
      <p:bldP spid="16" grpId="0" animBg="1"/>
      <p:bldP spid="16" grpId="1" animBg="1"/>
      <p:bldP spid="17" grpId="0" animBg="1"/>
      <p:bldP spid="17" grpId="1" animBg="1"/>
      <p:bldP spid="18" grpId="0"/>
      <p:bldP spid="18" grpId="1"/>
      <p:bldP spid="19" grpId="0"/>
      <p:bldP spid="1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8846BFC-2B80-DAC1-8CBD-52301FB067E4}"/>
              </a:ext>
            </a:extLst>
          </p:cNvPr>
          <p:cNvSpPr>
            <a:spLocks noGrp="1"/>
          </p:cNvSpPr>
          <p:nvPr>
            <p:ph type="title"/>
          </p:nvPr>
        </p:nvSpPr>
        <p:spPr/>
        <p:txBody>
          <a:bodyPr/>
          <a:lstStyle/>
          <a:p>
            <a:r>
              <a:rPr lang="en-US" sz="3600" dirty="0">
                <a:ea typeface="+mj-lt"/>
                <a:cs typeface="+mj-lt"/>
              </a:rPr>
              <a:t>Pricing need: Manage and optimize Azure investments</a:t>
            </a:r>
            <a:endParaRPr lang="en-US" dirty="0"/>
          </a:p>
        </p:txBody>
      </p:sp>
      <p:sp>
        <p:nvSpPr>
          <p:cNvPr id="30" name="TextBox 29">
            <a:extLst>
              <a:ext uri="{FF2B5EF4-FFF2-40B4-BE49-F238E27FC236}">
                <a16:creationId xmlns:a16="http://schemas.microsoft.com/office/drawing/2014/main" id="{6DA84901-CB0D-4504-A0F8-F867357BB632}"/>
              </a:ext>
            </a:extLst>
          </p:cNvPr>
          <p:cNvSpPr txBox="1"/>
          <p:nvPr/>
        </p:nvSpPr>
        <p:spPr>
          <a:xfrm>
            <a:off x="588264" y="1104569"/>
            <a:ext cx="4910540" cy="307777"/>
          </a:xfrm>
          <a:prstGeom prst="rect">
            <a:avLst/>
          </a:prstGeom>
          <a:noFill/>
        </p:spPr>
        <p:txBody>
          <a:bodyPr wrap="square" lIns="0" tIns="0" rIns="0" bIns="0" rtlCol="0" anchor="t">
            <a:spAutoFit/>
          </a:bodyPr>
          <a:lstStyle/>
          <a:p>
            <a:pPr>
              <a:spcBef>
                <a:spcPts val="600"/>
              </a:spcBef>
              <a:spcAft>
                <a:spcPts val="2400"/>
              </a:spcAft>
            </a:pPr>
            <a:r>
              <a:rPr lang="en-US" sz="2000" kern="100" dirty="0">
                <a:latin typeface="Segoe Sans Text Semibold"/>
                <a:ea typeface="Calibri"/>
                <a:cs typeface="Arial"/>
              </a:rPr>
              <a:t>Cost-effective tools and practices</a:t>
            </a:r>
            <a:endParaRPr lang="en-US" sz="2000" dirty="0">
              <a:latin typeface="Segoe Sans Text Semibold"/>
              <a:cs typeface="Segoe Sans Text Semibold"/>
            </a:endParaRPr>
          </a:p>
        </p:txBody>
      </p:sp>
      <p:sp>
        <p:nvSpPr>
          <p:cNvPr id="2" name="Rectangle: Rounded Corners 1">
            <a:extLst>
              <a:ext uri="{FF2B5EF4-FFF2-40B4-BE49-F238E27FC236}">
                <a16:creationId xmlns:a16="http://schemas.microsoft.com/office/drawing/2014/main" id="{189FA8F5-3757-08B7-EE6E-18229DB65C2D}"/>
              </a:ext>
              <a:ext uri="{C183D7F6-B498-43B3-948B-1728B52AA6E4}">
                <adec:decorative xmlns:adec="http://schemas.microsoft.com/office/drawing/2017/decorative" val="1"/>
              </a:ext>
            </a:extLst>
          </p:cNvPr>
          <p:cNvSpPr/>
          <p:nvPr/>
        </p:nvSpPr>
        <p:spPr bwMode="auto">
          <a:xfrm flipH="1">
            <a:off x="518723" y="1741175"/>
            <a:ext cx="11085013" cy="1197729"/>
          </a:xfrm>
          <a:prstGeom prst="roundRect">
            <a:avLst>
              <a:gd name="adj" fmla="val 13889"/>
            </a:avLst>
          </a:prstGeom>
          <a:solidFill>
            <a:srgbClr val="FFFFFF"/>
          </a:solidFill>
          <a:ln w="12700" cap="flat" cmpd="sng" algn="ctr">
            <a:noFill/>
            <a:prstDash val="solid"/>
            <a:headEnd type="none" w="med" len="med"/>
            <a:tailEnd type="none" w="med" len="med"/>
          </a:ln>
          <a:effectLst>
            <a:outerShdw blurRad="101600" dist="38100" dir="2700000" algn="tl" rotWithShape="0">
              <a:prstClr val="black">
                <a:alpha val="40000"/>
              </a:prstClr>
            </a:outerShdw>
            <a:softEdge rad="0"/>
          </a:effectLst>
        </p:spPr>
        <p:txBody>
          <a:bodyPr rot="0" spcFirstLastPara="0" vert="horz" wrap="square" lIns="182880" tIns="180000" rIns="182880" bIns="182880" numCol="1" spcCol="0" rtlCol="0" fromWordArt="0" anchor="t" anchorCtr="0" forceAA="0" compatLnSpc="1">
            <a:prstTxWarp prst="textNoShape">
              <a:avLst/>
            </a:prstTxWarp>
            <a:noAutofit/>
          </a:bodyPr>
          <a:lstStyle/>
          <a:p>
            <a:pPr>
              <a:spcAft>
                <a:spcPts val="1200"/>
              </a:spcAft>
              <a:buClr>
                <a:srgbClr val="000000"/>
              </a:buClr>
              <a:buSzPct val="100000"/>
            </a:pPr>
            <a:endParaRPr lang="en-US" sz="1200">
              <a:gradFill>
                <a:gsLst>
                  <a:gs pos="54400">
                    <a:srgbClr val="000000"/>
                  </a:gs>
                  <a:gs pos="100000">
                    <a:srgbClr val="000000"/>
                  </a:gs>
                </a:gsLst>
                <a:lin ang="0" scaled="0"/>
              </a:gradFill>
              <a:latin typeface="Segoe Sans Text Semibold"/>
              <a:cs typeface="Segoe UI" panose="020B0502040204020203" pitchFamily="34" charset="0"/>
            </a:endParaRPr>
          </a:p>
        </p:txBody>
      </p:sp>
      <p:sp>
        <p:nvSpPr>
          <p:cNvPr id="4" name="Rectangle: Rounded Corners 3">
            <a:extLst>
              <a:ext uri="{FF2B5EF4-FFF2-40B4-BE49-F238E27FC236}">
                <a16:creationId xmlns:a16="http://schemas.microsoft.com/office/drawing/2014/main" id="{E72F9266-CDF8-CA19-330D-724EC81BE00B}"/>
              </a:ext>
            </a:extLst>
          </p:cNvPr>
          <p:cNvSpPr/>
          <p:nvPr/>
        </p:nvSpPr>
        <p:spPr bwMode="auto">
          <a:xfrm>
            <a:off x="765789" y="1819440"/>
            <a:ext cx="5939944" cy="919401"/>
          </a:xfrm>
          <a:prstGeom prst="roundRect">
            <a:avLst/>
          </a:prstGeom>
          <a:noFill/>
        </p:spPr>
        <p:txBody>
          <a:bodyPr wrap="square">
            <a:spAutoFit/>
          </a:bodyPr>
          <a:lstStyle/>
          <a:p>
            <a:pPr defTabSz="914367"/>
            <a:r>
              <a:rPr lang="en-US" sz="4800" spc="-100">
                <a:gradFill flip="none" rotWithShape="1">
                  <a:gsLst>
                    <a:gs pos="0">
                      <a:srgbClr val="0078D4"/>
                    </a:gs>
                    <a:gs pos="100000">
                      <a:srgbClr val="8661C5"/>
                    </a:gs>
                  </a:gsLst>
                  <a:lin ang="2700000" scaled="1"/>
                  <a:tileRect/>
                </a:gradFill>
                <a:latin typeface="+mj-lt"/>
              </a:rPr>
              <a:t>Azure Essentials</a:t>
            </a:r>
          </a:p>
        </p:txBody>
      </p:sp>
      <p:sp>
        <p:nvSpPr>
          <p:cNvPr id="5" name="Title 16">
            <a:extLst>
              <a:ext uri="{FF2B5EF4-FFF2-40B4-BE49-F238E27FC236}">
                <a16:creationId xmlns:a16="http://schemas.microsoft.com/office/drawing/2014/main" id="{4D66D825-0CEE-42CF-7E63-0F37B2A032BA}"/>
              </a:ext>
            </a:extLst>
          </p:cNvPr>
          <p:cNvSpPr txBox="1">
            <a:spLocks/>
          </p:cNvSpPr>
          <p:nvPr/>
        </p:nvSpPr>
        <p:spPr>
          <a:xfrm>
            <a:off x="5522021" y="2010591"/>
            <a:ext cx="5238381" cy="61664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defTabSz="914225">
              <a:spcAft>
                <a:spcPts val="300"/>
              </a:spcAft>
              <a:defRPr sz="1600">
                <a:solidFill>
                  <a:srgbClr val="FFFFFF"/>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742">
              <a:spcAft>
                <a:spcPts val="0"/>
              </a:spcAft>
              <a:defRPr/>
            </a:pPr>
            <a:r>
              <a:rPr lang="en-US" sz="1800">
                <a:solidFill>
                  <a:schemeClr val="tx1"/>
                </a:solidFill>
                <a:latin typeface="+mn-lt"/>
              </a:rPr>
              <a:t>Elevate reliability, security, and ongoing performance of your cloud and AI investments</a:t>
            </a:r>
            <a:endParaRPr kumimoji="0" lang="en-US" sz="1800" b="0" i="0" u="none" strike="noStrike" kern="1200" cap="none" normalizeH="0" baseline="0" noProof="0">
              <a:ln>
                <a:noFill/>
              </a:ln>
              <a:solidFill>
                <a:schemeClr val="tx1"/>
              </a:solidFill>
              <a:effectLst/>
              <a:uLnTx/>
              <a:uFillTx/>
              <a:latin typeface="+mn-lt"/>
              <a:ea typeface="+mn-ea"/>
              <a:cs typeface="+mn-cs"/>
            </a:endParaRPr>
          </a:p>
        </p:txBody>
      </p:sp>
      <p:sp>
        <p:nvSpPr>
          <p:cNvPr id="6" name="Rectangle: Rounded Corners 5">
            <a:extLst>
              <a:ext uri="{FF2B5EF4-FFF2-40B4-BE49-F238E27FC236}">
                <a16:creationId xmlns:a16="http://schemas.microsoft.com/office/drawing/2014/main" id="{B5A2175B-B57F-5E96-B584-6700B9116B96}"/>
              </a:ext>
            </a:extLst>
          </p:cNvPr>
          <p:cNvSpPr/>
          <p:nvPr/>
        </p:nvSpPr>
        <p:spPr bwMode="auto">
          <a:xfrm>
            <a:off x="590273" y="3244375"/>
            <a:ext cx="3474720" cy="2154505"/>
          </a:xfrm>
          <a:prstGeom prst="roundRect">
            <a:avLst>
              <a:gd name="adj" fmla="val 3856"/>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0" rIns="91440" bIns="36576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mj-lt"/>
                <a:ea typeface="+mn-ea"/>
                <a:cs typeface="+mn-cs"/>
              </a:rPr>
              <a:t>Comprehensive resources    in one place</a:t>
            </a:r>
          </a:p>
        </p:txBody>
      </p:sp>
      <p:sp>
        <p:nvSpPr>
          <p:cNvPr id="7" name="Rectangle: Rounded Corners 6">
            <a:extLst>
              <a:ext uri="{FF2B5EF4-FFF2-40B4-BE49-F238E27FC236}">
                <a16:creationId xmlns:a16="http://schemas.microsoft.com/office/drawing/2014/main" id="{BFCDFE65-7AB5-78D8-F790-31E2B444A70D}"/>
              </a:ext>
            </a:extLst>
          </p:cNvPr>
          <p:cNvSpPr/>
          <p:nvPr/>
        </p:nvSpPr>
        <p:spPr bwMode="auto">
          <a:xfrm>
            <a:off x="4366505" y="3244375"/>
            <a:ext cx="3474720" cy="2154505"/>
          </a:xfrm>
          <a:prstGeom prst="roundRect">
            <a:avLst>
              <a:gd name="adj" fmla="val 3856"/>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0" rIns="91440" bIns="365760" numCol="1" spcCol="0" rtlCol="0" fromWordArt="0" anchor="ctr" anchorCtr="0" forceAA="0" compatLnSpc="1">
            <a:prstTxWarp prst="textNoShape">
              <a:avLst/>
            </a:prstTxWarp>
            <a:noAutofit/>
          </a:bodyPr>
          <a:lstStyle/>
          <a:p>
            <a:pPr algn="ctr" defTabSz="914225">
              <a:defRPr/>
            </a:pPr>
            <a:r>
              <a:rPr kumimoji="0" lang="en-US" sz="2000" b="0" i="0" u="none" strike="noStrike" kern="1200" cap="none" spc="0" normalizeH="0" baseline="0" noProof="0">
                <a:ln>
                  <a:noFill/>
                </a:ln>
                <a:solidFill>
                  <a:srgbClr val="0078D4"/>
                </a:solidFill>
                <a:effectLst/>
                <a:uLnTx/>
                <a:uFillTx/>
                <a:latin typeface="+mj-lt"/>
                <a:ea typeface="+mn-ea"/>
                <a:cs typeface="+mn-cs"/>
              </a:rPr>
              <a:t>Direct access to</a:t>
            </a:r>
            <a:r>
              <a:rPr lang="en-US" sz="2000">
                <a:solidFill>
                  <a:srgbClr val="0078D4"/>
                </a:solidFill>
                <a:latin typeface="+mj-lt"/>
              </a:rPr>
              <a:t> </a:t>
            </a:r>
            <a:r>
              <a:rPr kumimoji="0" lang="en-US" sz="2000" b="0" i="0" u="none" strike="noStrike" kern="1200" cap="none" spc="0" normalizeH="0" baseline="0" noProof="0">
                <a:ln>
                  <a:noFill/>
                </a:ln>
                <a:solidFill>
                  <a:srgbClr val="0078D4"/>
                </a:solidFill>
                <a:effectLst/>
                <a:uLnTx/>
                <a:uFillTx/>
                <a:latin typeface="+mj-lt"/>
                <a:ea typeface="+mn-ea"/>
                <a:cs typeface="+mn-cs"/>
              </a:rPr>
              <a:t>experts </a:t>
            </a:r>
          </a:p>
        </p:txBody>
      </p:sp>
      <p:sp>
        <p:nvSpPr>
          <p:cNvPr id="8" name="Rectangle: Rounded Corners 7">
            <a:extLst>
              <a:ext uri="{FF2B5EF4-FFF2-40B4-BE49-F238E27FC236}">
                <a16:creationId xmlns:a16="http://schemas.microsoft.com/office/drawing/2014/main" id="{838DBA87-0CD9-7737-40CF-A6BA4E946D2B}"/>
              </a:ext>
            </a:extLst>
          </p:cNvPr>
          <p:cNvSpPr/>
          <p:nvPr/>
        </p:nvSpPr>
        <p:spPr bwMode="auto">
          <a:xfrm>
            <a:off x="8142736" y="3244375"/>
            <a:ext cx="3474720" cy="2154505"/>
          </a:xfrm>
          <a:prstGeom prst="roundRect">
            <a:avLst>
              <a:gd name="adj" fmla="val 3856"/>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0" rIns="91440" bIns="365760" numCol="1" spcCol="0" rtlCol="0" fromWordArt="0" anchor="ctr" anchorCtr="0" forceAA="0" compatLnSpc="1">
            <a:prstTxWarp prst="textNoShape">
              <a:avLst/>
            </a:prstTxWarp>
            <a:noAutofit/>
          </a:bodyPr>
          <a:lstStyle/>
          <a:p>
            <a:pPr marL="0" marR="0" lvl="0" indent="0" algn="ctr" defTabSz="914367" rtl="0" eaLnBrk="1" fontAlgn="auto" latinLnBrk="0" hangingPunct="1">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mj-lt"/>
                <a:ea typeface="+mn-ea"/>
                <a:cs typeface="+mn-cs"/>
              </a:rPr>
              <a:t>Extensive coverage across scenarios</a:t>
            </a:r>
          </a:p>
        </p:txBody>
      </p:sp>
      <p:sp>
        <p:nvSpPr>
          <p:cNvPr id="9" name="TextBox 8">
            <a:extLst>
              <a:ext uri="{FF2B5EF4-FFF2-40B4-BE49-F238E27FC236}">
                <a16:creationId xmlns:a16="http://schemas.microsoft.com/office/drawing/2014/main" id="{0936AA63-DCE6-4974-1EE8-AFEF3C806598}"/>
              </a:ext>
            </a:extLst>
          </p:cNvPr>
          <p:cNvSpPr txBox="1"/>
          <p:nvPr/>
        </p:nvSpPr>
        <p:spPr>
          <a:xfrm>
            <a:off x="2327201" y="5675965"/>
            <a:ext cx="7462684" cy="473173"/>
          </a:xfrm>
          <a:prstGeom prst="roundRect">
            <a:avLst>
              <a:gd name="adj" fmla="val 14606"/>
            </a:avLst>
          </a:prstGeom>
          <a:gradFill flip="none" rotWithShape="1">
            <a:gsLst>
              <a:gs pos="8000">
                <a:schemeClr val="accent1"/>
              </a:gs>
              <a:gs pos="100000">
                <a:schemeClr val="accent2"/>
              </a:gs>
            </a:gsLst>
            <a:lin ang="2700000" scaled="1"/>
            <a:tileRect/>
          </a:gra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R="0" lvl="0" indent="0" algn="ctr" defTabSz="932742" fontAlgn="auto">
              <a:lnSpc>
                <a:spcPct val="100000"/>
              </a:lnSpc>
              <a:spcBef>
                <a:spcPts val="0"/>
              </a:spcBef>
              <a:spcAft>
                <a:spcPts val="0"/>
              </a:spcAft>
              <a:buClrTx/>
              <a:buSzTx/>
              <a:buFontTx/>
              <a:buNone/>
              <a:tabLst/>
              <a:defRPr kumimoji="0" sz="2000" b="0" i="0" u="none" strike="noStrike" cap="none" spc="0" normalizeH="0" baseline="0">
                <a:ln>
                  <a:noFill/>
                </a:ln>
                <a:solidFill>
                  <a:srgbClr val="FFFFFF">
                    <a:lumMod val="95000"/>
                  </a:srgbClr>
                </a:soli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latin typeface="+mn-lt"/>
                <a:cs typeface="Segoe Sans Text"/>
              </a:rPr>
              <a:t>Talk to your Microsoft counterpart and get started today</a:t>
            </a:r>
          </a:p>
        </p:txBody>
      </p:sp>
      <p:grpSp>
        <p:nvGrpSpPr>
          <p:cNvPr id="10" name="Group 9">
            <a:extLst>
              <a:ext uri="{FF2B5EF4-FFF2-40B4-BE49-F238E27FC236}">
                <a16:creationId xmlns:a16="http://schemas.microsoft.com/office/drawing/2014/main" id="{2C19C6B9-9DC9-893E-3270-3E7EF3D58D17}"/>
              </a:ext>
              <a:ext uri="{C183D7F6-B498-43B3-948B-1728B52AA6E4}">
                <adec:decorative xmlns:adec="http://schemas.microsoft.com/office/drawing/2017/decorative" val="1"/>
              </a:ext>
            </a:extLst>
          </p:cNvPr>
          <p:cNvGrpSpPr/>
          <p:nvPr/>
        </p:nvGrpSpPr>
        <p:grpSpPr>
          <a:xfrm>
            <a:off x="1725766" y="2762575"/>
            <a:ext cx="1203735" cy="1203735"/>
            <a:chOff x="1728810" y="2463152"/>
            <a:chExt cx="1203735" cy="1203735"/>
          </a:xfrm>
        </p:grpSpPr>
        <p:sp>
          <p:nvSpPr>
            <p:cNvPr id="11" name="Oval 10">
              <a:extLst>
                <a:ext uri="{FF2B5EF4-FFF2-40B4-BE49-F238E27FC236}">
                  <a16:creationId xmlns:a16="http://schemas.microsoft.com/office/drawing/2014/main" id="{D255ADA4-5809-6717-F9EF-F97FEC48BB36}"/>
                </a:ext>
                <a:ext uri="{C183D7F6-B498-43B3-948B-1728B52AA6E4}">
                  <adec:decorative xmlns:adec="http://schemas.microsoft.com/office/drawing/2017/decorative" val="1"/>
                </a:ext>
              </a:extLst>
            </p:cNvPr>
            <p:cNvSpPr/>
            <p:nvPr/>
          </p:nvSpPr>
          <p:spPr bwMode="auto">
            <a:xfrm>
              <a:off x="1728810" y="2463152"/>
              <a:ext cx="1203735" cy="1203735"/>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pic>
          <p:nvPicPr>
            <p:cNvPr id="12" name="Picture 3">
              <a:extLst>
                <a:ext uri="{FF2B5EF4-FFF2-40B4-BE49-F238E27FC236}">
                  <a16:creationId xmlns:a16="http://schemas.microsoft.com/office/drawing/2014/main" id="{4355567C-1973-6E8A-EEF4-1393184D3EC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944040" y="2666378"/>
              <a:ext cx="773276" cy="773274"/>
            </a:xfrm>
            <a:prstGeom prst="rect">
              <a:avLst/>
            </a:prstGeom>
          </p:spPr>
        </p:pic>
      </p:grpSp>
      <p:grpSp>
        <p:nvGrpSpPr>
          <p:cNvPr id="13" name="Group 12">
            <a:extLst>
              <a:ext uri="{FF2B5EF4-FFF2-40B4-BE49-F238E27FC236}">
                <a16:creationId xmlns:a16="http://schemas.microsoft.com/office/drawing/2014/main" id="{7AE239B9-F980-389A-DD12-32AEA1015FE5}"/>
              </a:ext>
              <a:ext uri="{C183D7F6-B498-43B3-948B-1728B52AA6E4}">
                <adec:decorative xmlns:adec="http://schemas.microsoft.com/office/drawing/2017/decorative" val="1"/>
              </a:ext>
            </a:extLst>
          </p:cNvPr>
          <p:cNvGrpSpPr/>
          <p:nvPr/>
        </p:nvGrpSpPr>
        <p:grpSpPr>
          <a:xfrm>
            <a:off x="5501998" y="2762575"/>
            <a:ext cx="1203735" cy="1203735"/>
            <a:chOff x="5505042" y="2463152"/>
            <a:chExt cx="1203735" cy="1203735"/>
          </a:xfrm>
        </p:grpSpPr>
        <p:sp>
          <p:nvSpPr>
            <p:cNvPr id="14" name="Oval 13">
              <a:extLst>
                <a:ext uri="{FF2B5EF4-FFF2-40B4-BE49-F238E27FC236}">
                  <a16:creationId xmlns:a16="http://schemas.microsoft.com/office/drawing/2014/main" id="{A108673C-D35E-6488-AA1E-A00EEF46DF56}"/>
                </a:ext>
                <a:ext uri="{C183D7F6-B498-43B3-948B-1728B52AA6E4}">
                  <adec:decorative xmlns:adec="http://schemas.microsoft.com/office/drawing/2017/decorative" val="1"/>
                </a:ext>
              </a:extLst>
            </p:cNvPr>
            <p:cNvSpPr/>
            <p:nvPr/>
          </p:nvSpPr>
          <p:spPr bwMode="auto">
            <a:xfrm>
              <a:off x="5505042" y="2463152"/>
              <a:ext cx="1203735" cy="1203735"/>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pic>
          <p:nvPicPr>
            <p:cNvPr id="15" name="Picture 9">
              <a:extLst>
                <a:ext uri="{FF2B5EF4-FFF2-40B4-BE49-F238E27FC236}">
                  <a16:creationId xmlns:a16="http://schemas.microsoft.com/office/drawing/2014/main" id="{16E2F12E-B289-4CB7-17AE-95569D309A0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5675215" y="2621322"/>
              <a:ext cx="863390" cy="863388"/>
            </a:xfrm>
            <a:prstGeom prst="rect">
              <a:avLst/>
            </a:prstGeom>
          </p:spPr>
        </p:pic>
      </p:grpSp>
      <p:grpSp>
        <p:nvGrpSpPr>
          <p:cNvPr id="16" name="Group 15">
            <a:extLst>
              <a:ext uri="{FF2B5EF4-FFF2-40B4-BE49-F238E27FC236}">
                <a16:creationId xmlns:a16="http://schemas.microsoft.com/office/drawing/2014/main" id="{0DC744B1-0A57-9AC3-12F7-81D9ACD60500}"/>
              </a:ext>
              <a:ext uri="{C183D7F6-B498-43B3-948B-1728B52AA6E4}">
                <adec:decorative xmlns:adec="http://schemas.microsoft.com/office/drawing/2017/decorative" val="1"/>
              </a:ext>
            </a:extLst>
          </p:cNvPr>
          <p:cNvGrpSpPr/>
          <p:nvPr/>
        </p:nvGrpSpPr>
        <p:grpSpPr>
          <a:xfrm>
            <a:off x="9278229" y="2762575"/>
            <a:ext cx="1203735" cy="1203735"/>
            <a:chOff x="9281273" y="2463152"/>
            <a:chExt cx="1203735" cy="1203735"/>
          </a:xfrm>
        </p:grpSpPr>
        <p:sp>
          <p:nvSpPr>
            <p:cNvPr id="17" name="Oval 16">
              <a:extLst>
                <a:ext uri="{FF2B5EF4-FFF2-40B4-BE49-F238E27FC236}">
                  <a16:creationId xmlns:a16="http://schemas.microsoft.com/office/drawing/2014/main" id="{9D891659-097A-D506-4750-D54019B37AC5}"/>
                </a:ext>
                <a:ext uri="{C183D7F6-B498-43B3-948B-1728B52AA6E4}">
                  <adec:decorative xmlns:adec="http://schemas.microsoft.com/office/drawing/2017/decorative" val="1"/>
                </a:ext>
              </a:extLst>
            </p:cNvPr>
            <p:cNvSpPr/>
            <p:nvPr/>
          </p:nvSpPr>
          <p:spPr bwMode="auto">
            <a:xfrm>
              <a:off x="9281273" y="2463152"/>
              <a:ext cx="1203735" cy="1203735"/>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pic>
          <p:nvPicPr>
            <p:cNvPr id="18" name="Picture 4">
              <a:extLst>
                <a:ext uri="{FF2B5EF4-FFF2-40B4-BE49-F238E27FC236}">
                  <a16:creationId xmlns:a16="http://schemas.microsoft.com/office/drawing/2014/main" id="{BF6CDDCE-D1BF-06B0-6DDE-81AC84D8CE3D}"/>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9474030" y="2624691"/>
              <a:ext cx="818222" cy="818220"/>
            </a:xfrm>
            <a:prstGeom prst="rect">
              <a:avLst/>
            </a:prstGeom>
          </p:spPr>
        </p:pic>
      </p:grpSp>
    </p:spTree>
    <p:extLst>
      <p:ext uri="{BB962C8B-B14F-4D97-AF65-F5344CB8AC3E}">
        <p14:creationId xmlns:p14="http://schemas.microsoft.com/office/powerpoint/2010/main" val="24780525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70833E-6 -3.33333E-6 L -2.70833E-6 0.03542 " pathEditMode="relative" rAng="0" ptsTypes="AA">
                                          <p:cBhvr>
                                            <p:cTn id="9" dur="75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70833E-6 -3.33333E-6 L -2.70833E-6 0.03542 " pathEditMode="relative" rAng="0" ptsTypes="AA">
                                          <p:cBhvr>
                                            <p:cTn id="14" dur="75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3.33333E-6 L -2.70833E-6 0.03542 " pathEditMode="relative" rAng="0" ptsTypes="AA">
                                          <p:cBhvr>
                                            <p:cTn id="19" dur="750" spd="-100000" fill="hold"/>
                                            <p:tgtEl>
                                              <p:spTgt spid="5"/>
                                            </p:tgtEl>
                                            <p:attrNameLst>
                                              <p:attrName>ppt_x</p:attrName>
                                              <p:attrName>ppt_y</p:attrName>
                                            </p:attrNameLst>
                                          </p:cBhvr>
                                          <p:rCtr x="0" y="1759"/>
                                        </p:animMotion>
                                      </p:childTnLst>
                                    </p:cTn>
                                  </p:par>
                                  <p:par>
                                    <p:cTn id="20" presetID="23" presetClass="entr" presetSubtype="16" fill="hold" nodeType="with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50" fill="hold"/>
                                            <p:tgtEl>
                                              <p:spTgt spid="10"/>
                                            </p:tgtEl>
                                            <p:attrNameLst>
                                              <p:attrName>ppt_w</p:attrName>
                                            </p:attrNameLst>
                                          </p:cBhvr>
                                          <p:tavLst>
                                            <p:tav tm="0">
                                              <p:val>
                                                <p:fltVal val="0"/>
                                              </p:val>
                                            </p:tav>
                                            <p:tav tm="100000">
                                              <p:val>
                                                <p:strVal val="#ppt_w"/>
                                              </p:val>
                                            </p:tav>
                                          </p:tavLst>
                                        </p:anim>
                                        <p:anim calcmode="lin" valueType="num">
                                          <p:cBhvr>
                                            <p:cTn id="23" dur="250" fill="hold"/>
                                            <p:tgtEl>
                                              <p:spTgt spid="10"/>
                                            </p:tgtEl>
                                            <p:attrNameLst>
                                              <p:attrName>ppt_h</p:attrName>
                                            </p:attrNameLst>
                                          </p:cBhvr>
                                          <p:tavLst>
                                            <p:tav tm="0">
                                              <p:val>
                                                <p:fltVal val="0"/>
                                              </p:val>
                                            </p:tav>
                                            <p:tav tm="100000">
                                              <p:val>
                                                <p:strVal val="#ppt_h"/>
                                              </p:val>
                                            </p:tav>
                                          </p:tavLst>
                                        </p:anim>
                                      </p:childTnLst>
                                    </p:cTn>
                                  </p:par>
                                  <p:par>
                                    <p:cTn id="24" presetID="6" presetClass="emph" presetSubtype="0" fill="hold" nodeType="withEffect" p14:presetBounceEnd="99000">
                                      <p:stCondLst>
                                        <p:cond delay="500"/>
                                      </p:stCondLst>
                                      <p:childTnLst>
                                        <p:animScale p14:bounceEnd="99000">
                                          <p:cBhvr>
                                            <p:cTn id="25" dur="1000" fill="hold"/>
                                            <p:tgtEl>
                                              <p:spTgt spid="10"/>
                                            </p:tgtEl>
                                          </p:cBhvr>
                                          <p:by x="110000" y="110000"/>
                                        </p:animScale>
                                      </p:childTnLst>
                                    </p:cTn>
                                  </p:par>
                                  <p:par>
                                    <p:cTn id="26" presetID="6" presetClass="emph" presetSubtype="0" fill="hold" nodeType="withEffect">
                                      <p:stCondLst>
                                        <p:cond delay="500"/>
                                      </p:stCondLst>
                                      <p:childTnLst>
                                        <p:animScale>
                                          <p:cBhvr>
                                            <p:cTn id="27" dur="500" fill="hold"/>
                                            <p:tgtEl>
                                              <p:spTgt spid="10"/>
                                            </p:tgtEl>
                                          </p:cBhvr>
                                          <p:by x="91000" y="91000"/>
                                        </p:animScale>
                                      </p:childTnLst>
                                    </p:cTn>
                                  </p:par>
                                  <p:par>
                                    <p:cTn id="28" presetID="10" presetClass="entr" presetSubtype="0" fill="hold" grpId="0" nodeType="with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250"/>
                                            <p:tgtEl>
                                              <p:spTgt spid="6"/>
                                            </p:tgtEl>
                                          </p:cBhvr>
                                        </p:animEffect>
                                      </p:childTnLst>
                                    </p:cTn>
                                  </p:par>
                                  <p:par>
                                    <p:cTn id="31" presetID="42" presetClass="path" presetSubtype="0" decel="100000" fill="hold" grpId="1" nodeType="withEffect">
                                      <p:stCondLst>
                                        <p:cond delay="500"/>
                                      </p:stCondLst>
                                      <p:childTnLst>
                                        <p:animMotion origin="layout" path="M -2.70833E-6 -3.33333E-6 L -2.70833E-6 0.03542 " pathEditMode="relative" rAng="0" ptsTypes="AA">
                                          <p:cBhvr>
                                            <p:cTn id="32" dur="500" spd="-100000" fill="hold"/>
                                            <p:tgtEl>
                                              <p:spTgt spid="6"/>
                                            </p:tgtEl>
                                            <p:attrNameLst>
                                              <p:attrName>ppt_x</p:attrName>
                                              <p:attrName>ppt_y</p:attrName>
                                            </p:attrNameLst>
                                          </p:cBhvr>
                                          <p:rCtr x="0" y="1759"/>
                                        </p:animMotion>
                                      </p:childTnLst>
                                    </p:cTn>
                                  </p:par>
                                  <p:par>
                                    <p:cTn id="33" presetID="23" presetClass="entr" presetSubtype="16" fill="hold"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p:cTn id="35" dur="250" fill="hold"/>
                                            <p:tgtEl>
                                              <p:spTgt spid="13"/>
                                            </p:tgtEl>
                                            <p:attrNameLst>
                                              <p:attrName>ppt_w</p:attrName>
                                            </p:attrNameLst>
                                          </p:cBhvr>
                                          <p:tavLst>
                                            <p:tav tm="0">
                                              <p:val>
                                                <p:fltVal val="0"/>
                                              </p:val>
                                            </p:tav>
                                            <p:tav tm="100000">
                                              <p:val>
                                                <p:strVal val="#ppt_w"/>
                                              </p:val>
                                            </p:tav>
                                          </p:tavLst>
                                        </p:anim>
                                        <p:anim calcmode="lin" valueType="num">
                                          <p:cBhvr>
                                            <p:cTn id="36" dur="250" fill="hold"/>
                                            <p:tgtEl>
                                              <p:spTgt spid="13"/>
                                            </p:tgtEl>
                                            <p:attrNameLst>
                                              <p:attrName>ppt_h</p:attrName>
                                            </p:attrNameLst>
                                          </p:cBhvr>
                                          <p:tavLst>
                                            <p:tav tm="0">
                                              <p:val>
                                                <p:fltVal val="0"/>
                                              </p:val>
                                            </p:tav>
                                            <p:tav tm="100000">
                                              <p:val>
                                                <p:strVal val="#ppt_h"/>
                                              </p:val>
                                            </p:tav>
                                          </p:tavLst>
                                        </p:anim>
                                      </p:childTnLst>
                                    </p:cTn>
                                  </p:par>
                                  <p:par>
                                    <p:cTn id="37" presetID="6" presetClass="emph" presetSubtype="0" fill="hold" nodeType="withEffect" p14:presetBounceEnd="99000">
                                      <p:stCondLst>
                                        <p:cond delay="750"/>
                                      </p:stCondLst>
                                      <p:childTnLst>
                                        <p:animScale p14:bounceEnd="99000">
                                          <p:cBhvr>
                                            <p:cTn id="38" dur="1000" fill="hold"/>
                                            <p:tgtEl>
                                              <p:spTgt spid="13"/>
                                            </p:tgtEl>
                                          </p:cBhvr>
                                          <p:by x="110000" y="110000"/>
                                        </p:animScale>
                                      </p:childTnLst>
                                    </p:cTn>
                                  </p:par>
                                  <p:par>
                                    <p:cTn id="39" presetID="6" presetClass="emph" presetSubtype="0" fill="hold" nodeType="withEffect">
                                      <p:stCondLst>
                                        <p:cond delay="750"/>
                                      </p:stCondLst>
                                      <p:childTnLst>
                                        <p:animScale>
                                          <p:cBhvr>
                                            <p:cTn id="40" dur="500" fill="hold"/>
                                            <p:tgtEl>
                                              <p:spTgt spid="13"/>
                                            </p:tgtEl>
                                          </p:cBhvr>
                                          <p:by x="91000" y="91000"/>
                                        </p:animScale>
                                      </p:childTnLst>
                                    </p:cTn>
                                  </p:par>
                                  <p:par>
                                    <p:cTn id="41" presetID="10" presetClass="entr" presetSubtype="0" fill="hold" grpId="0" nodeType="withEffect">
                                      <p:stCondLst>
                                        <p:cond delay="7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childTnLst>
                                    </p:cTn>
                                  </p:par>
                                  <p:par>
                                    <p:cTn id="44" presetID="42" presetClass="path" presetSubtype="0" decel="100000" fill="hold" grpId="1" nodeType="withEffect">
                                      <p:stCondLst>
                                        <p:cond delay="750"/>
                                      </p:stCondLst>
                                      <p:childTnLst>
                                        <p:animMotion origin="layout" path="M -2.70833E-6 -3.33333E-6 L -2.70833E-6 0.03542 " pathEditMode="relative" rAng="0" ptsTypes="AA">
                                          <p:cBhvr>
                                            <p:cTn id="45" dur="500" spd="-100000" fill="hold"/>
                                            <p:tgtEl>
                                              <p:spTgt spid="7"/>
                                            </p:tgtEl>
                                            <p:attrNameLst>
                                              <p:attrName>ppt_x</p:attrName>
                                              <p:attrName>ppt_y</p:attrName>
                                            </p:attrNameLst>
                                          </p:cBhvr>
                                          <p:rCtr x="0" y="1759"/>
                                        </p:animMotion>
                                      </p:childTnLst>
                                    </p:cTn>
                                  </p:par>
                                  <p:par>
                                    <p:cTn id="46" presetID="23" presetClass="entr" presetSubtype="16" fill="hold" nodeType="with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250" fill="hold"/>
                                            <p:tgtEl>
                                              <p:spTgt spid="16"/>
                                            </p:tgtEl>
                                            <p:attrNameLst>
                                              <p:attrName>ppt_w</p:attrName>
                                            </p:attrNameLst>
                                          </p:cBhvr>
                                          <p:tavLst>
                                            <p:tav tm="0">
                                              <p:val>
                                                <p:fltVal val="0"/>
                                              </p:val>
                                            </p:tav>
                                            <p:tav tm="100000">
                                              <p:val>
                                                <p:strVal val="#ppt_w"/>
                                              </p:val>
                                            </p:tav>
                                          </p:tavLst>
                                        </p:anim>
                                        <p:anim calcmode="lin" valueType="num">
                                          <p:cBhvr>
                                            <p:cTn id="49" dur="250" fill="hold"/>
                                            <p:tgtEl>
                                              <p:spTgt spid="16"/>
                                            </p:tgtEl>
                                            <p:attrNameLst>
                                              <p:attrName>ppt_h</p:attrName>
                                            </p:attrNameLst>
                                          </p:cBhvr>
                                          <p:tavLst>
                                            <p:tav tm="0">
                                              <p:val>
                                                <p:fltVal val="0"/>
                                              </p:val>
                                            </p:tav>
                                            <p:tav tm="100000">
                                              <p:val>
                                                <p:strVal val="#ppt_h"/>
                                              </p:val>
                                            </p:tav>
                                          </p:tavLst>
                                        </p:anim>
                                      </p:childTnLst>
                                    </p:cTn>
                                  </p:par>
                                  <p:par>
                                    <p:cTn id="50" presetID="6" presetClass="emph" presetSubtype="0" fill="hold" nodeType="withEffect" p14:presetBounceEnd="99000">
                                      <p:stCondLst>
                                        <p:cond delay="1000"/>
                                      </p:stCondLst>
                                      <p:childTnLst>
                                        <p:animScale p14:bounceEnd="99000">
                                          <p:cBhvr>
                                            <p:cTn id="51" dur="1000" fill="hold"/>
                                            <p:tgtEl>
                                              <p:spTgt spid="16"/>
                                            </p:tgtEl>
                                          </p:cBhvr>
                                          <p:by x="110000" y="110000"/>
                                        </p:animScale>
                                      </p:childTnLst>
                                    </p:cTn>
                                  </p:par>
                                  <p:par>
                                    <p:cTn id="52" presetID="6" presetClass="emph" presetSubtype="0" fill="hold" nodeType="withEffect">
                                      <p:stCondLst>
                                        <p:cond delay="1000"/>
                                      </p:stCondLst>
                                      <p:childTnLst>
                                        <p:animScale>
                                          <p:cBhvr>
                                            <p:cTn id="53" dur="500" fill="hold"/>
                                            <p:tgtEl>
                                              <p:spTgt spid="16"/>
                                            </p:tgtEl>
                                          </p:cBhvr>
                                          <p:by x="91000" y="91000"/>
                                        </p:animScale>
                                      </p:childTnLst>
                                    </p:cTn>
                                  </p:par>
                                  <p:par>
                                    <p:cTn id="54" presetID="10" presetClass="entr" presetSubtype="0" fill="hold" grpId="0" nodeType="withEffect">
                                      <p:stCondLst>
                                        <p:cond delay="100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1000"/>
                                      </p:stCondLst>
                                      <p:childTnLst>
                                        <p:animMotion origin="layout" path="M -2.70833E-6 -3.33333E-6 L -2.70833E-6 0.03542 " pathEditMode="relative" rAng="0" ptsTypes="AA">
                                          <p:cBhvr>
                                            <p:cTn id="58" dur="500" spd="-100000" fill="hold"/>
                                            <p:tgtEl>
                                              <p:spTgt spid="8"/>
                                            </p:tgtEl>
                                            <p:attrNameLst>
                                              <p:attrName>ppt_x</p:attrName>
                                              <p:attrName>ppt_y</p:attrName>
                                            </p:attrNameLst>
                                          </p:cBhvr>
                                          <p:rCtr x="0" y="1759"/>
                                        </p:animMotion>
                                      </p:childTnLst>
                                    </p:cTn>
                                  </p:par>
                                  <p:par>
                                    <p:cTn id="59" presetID="10" presetClass="entr" presetSubtype="0" fill="hold" grpId="0" nodeType="withEffect">
                                      <p:stCondLst>
                                        <p:cond delay="175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42" presetClass="path" presetSubtype="0" decel="100000" fill="hold" grpId="1" nodeType="withEffect">
                                      <p:stCondLst>
                                        <p:cond delay="1750"/>
                                      </p:stCondLst>
                                      <p:childTnLst>
                                        <p:animMotion origin="layout" path="M -2.70833E-6 -3.33333E-6 L -2.70833E-6 0.03542 " pathEditMode="relative" rAng="0" ptsTypes="AA">
                                          <p:cBhvr>
                                            <p:cTn id="63" dur="75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p:bldP spid="4" grpId="1"/>
          <p:bldP spid="5" grpId="0"/>
          <p:bldP spid="5" grpId="1"/>
          <p:bldP spid="6" grpId="0" animBg="1"/>
          <p:bldP spid="6" grpId="1" animBg="1"/>
          <p:bldP spid="7" grpId="0" animBg="1"/>
          <p:bldP spid="7" grpId="1" animBg="1"/>
          <p:bldP spid="8" grpId="0" animBg="1"/>
          <p:bldP spid="8" grpId="1" animBg="1"/>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70833E-6 -3.33333E-6 L -2.70833E-6 0.03542 " pathEditMode="relative" rAng="0" ptsTypes="AA">
                                          <p:cBhvr>
                                            <p:cTn id="9" dur="75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70833E-6 -3.33333E-6 L -2.70833E-6 0.03542 " pathEditMode="relative" rAng="0" ptsTypes="AA">
                                          <p:cBhvr>
                                            <p:cTn id="14" dur="75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3.33333E-6 L -2.70833E-6 0.03542 " pathEditMode="relative" rAng="0" ptsTypes="AA">
                                          <p:cBhvr>
                                            <p:cTn id="19" dur="750" spd="-100000" fill="hold"/>
                                            <p:tgtEl>
                                              <p:spTgt spid="5"/>
                                            </p:tgtEl>
                                            <p:attrNameLst>
                                              <p:attrName>ppt_x</p:attrName>
                                              <p:attrName>ppt_y</p:attrName>
                                            </p:attrNameLst>
                                          </p:cBhvr>
                                          <p:rCtr x="0" y="1759"/>
                                        </p:animMotion>
                                      </p:childTnLst>
                                    </p:cTn>
                                  </p:par>
                                  <p:par>
                                    <p:cTn id="20" presetID="23" presetClass="entr" presetSubtype="16" fill="hold" nodeType="with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50" fill="hold"/>
                                            <p:tgtEl>
                                              <p:spTgt spid="10"/>
                                            </p:tgtEl>
                                            <p:attrNameLst>
                                              <p:attrName>ppt_w</p:attrName>
                                            </p:attrNameLst>
                                          </p:cBhvr>
                                          <p:tavLst>
                                            <p:tav tm="0">
                                              <p:val>
                                                <p:fltVal val="0"/>
                                              </p:val>
                                            </p:tav>
                                            <p:tav tm="100000">
                                              <p:val>
                                                <p:strVal val="#ppt_w"/>
                                              </p:val>
                                            </p:tav>
                                          </p:tavLst>
                                        </p:anim>
                                        <p:anim calcmode="lin" valueType="num">
                                          <p:cBhvr>
                                            <p:cTn id="23" dur="250" fill="hold"/>
                                            <p:tgtEl>
                                              <p:spTgt spid="10"/>
                                            </p:tgtEl>
                                            <p:attrNameLst>
                                              <p:attrName>ppt_h</p:attrName>
                                            </p:attrNameLst>
                                          </p:cBhvr>
                                          <p:tavLst>
                                            <p:tav tm="0">
                                              <p:val>
                                                <p:fltVal val="0"/>
                                              </p:val>
                                            </p:tav>
                                            <p:tav tm="100000">
                                              <p:val>
                                                <p:strVal val="#ppt_h"/>
                                              </p:val>
                                            </p:tav>
                                          </p:tavLst>
                                        </p:anim>
                                      </p:childTnLst>
                                    </p:cTn>
                                  </p:par>
                                  <p:par>
                                    <p:cTn id="24" presetID="6" presetClass="emph" presetSubtype="0" fill="hold" nodeType="withEffect">
                                      <p:stCondLst>
                                        <p:cond delay="500"/>
                                      </p:stCondLst>
                                      <p:childTnLst>
                                        <p:animScale>
                                          <p:cBhvr>
                                            <p:cTn id="25" dur="1000" fill="hold"/>
                                            <p:tgtEl>
                                              <p:spTgt spid="10"/>
                                            </p:tgtEl>
                                          </p:cBhvr>
                                          <p:by x="110000" y="110000"/>
                                        </p:animScale>
                                      </p:childTnLst>
                                    </p:cTn>
                                  </p:par>
                                  <p:par>
                                    <p:cTn id="26" presetID="6" presetClass="emph" presetSubtype="0" fill="hold" nodeType="withEffect">
                                      <p:stCondLst>
                                        <p:cond delay="500"/>
                                      </p:stCondLst>
                                      <p:childTnLst>
                                        <p:animScale>
                                          <p:cBhvr>
                                            <p:cTn id="27" dur="500" fill="hold"/>
                                            <p:tgtEl>
                                              <p:spTgt spid="10"/>
                                            </p:tgtEl>
                                          </p:cBhvr>
                                          <p:by x="91000" y="91000"/>
                                        </p:animScale>
                                      </p:childTnLst>
                                    </p:cTn>
                                  </p:par>
                                  <p:par>
                                    <p:cTn id="28" presetID="10" presetClass="entr" presetSubtype="0" fill="hold" grpId="0" nodeType="with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250"/>
                                            <p:tgtEl>
                                              <p:spTgt spid="6"/>
                                            </p:tgtEl>
                                          </p:cBhvr>
                                        </p:animEffect>
                                      </p:childTnLst>
                                    </p:cTn>
                                  </p:par>
                                  <p:par>
                                    <p:cTn id="31" presetID="42" presetClass="path" presetSubtype="0" decel="100000" fill="hold" grpId="1" nodeType="withEffect">
                                      <p:stCondLst>
                                        <p:cond delay="500"/>
                                      </p:stCondLst>
                                      <p:childTnLst>
                                        <p:animMotion origin="layout" path="M -2.70833E-6 -3.33333E-6 L -2.70833E-6 0.03542 " pathEditMode="relative" rAng="0" ptsTypes="AA">
                                          <p:cBhvr>
                                            <p:cTn id="32" dur="500" spd="-100000" fill="hold"/>
                                            <p:tgtEl>
                                              <p:spTgt spid="6"/>
                                            </p:tgtEl>
                                            <p:attrNameLst>
                                              <p:attrName>ppt_x</p:attrName>
                                              <p:attrName>ppt_y</p:attrName>
                                            </p:attrNameLst>
                                          </p:cBhvr>
                                          <p:rCtr x="0" y="1759"/>
                                        </p:animMotion>
                                      </p:childTnLst>
                                    </p:cTn>
                                  </p:par>
                                  <p:par>
                                    <p:cTn id="33" presetID="23" presetClass="entr" presetSubtype="16" fill="hold"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p:cTn id="35" dur="250" fill="hold"/>
                                            <p:tgtEl>
                                              <p:spTgt spid="13"/>
                                            </p:tgtEl>
                                            <p:attrNameLst>
                                              <p:attrName>ppt_w</p:attrName>
                                            </p:attrNameLst>
                                          </p:cBhvr>
                                          <p:tavLst>
                                            <p:tav tm="0">
                                              <p:val>
                                                <p:fltVal val="0"/>
                                              </p:val>
                                            </p:tav>
                                            <p:tav tm="100000">
                                              <p:val>
                                                <p:strVal val="#ppt_w"/>
                                              </p:val>
                                            </p:tav>
                                          </p:tavLst>
                                        </p:anim>
                                        <p:anim calcmode="lin" valueType="num">
                                          <p:cBhvr>
                                            <p:cTn id="36" dur="250" fill="hold"/>
                                            <p:tgtEl>
                                              <p:spTgt spid="13"/>
                                            </p:tgtEl>
                                            <p:attrNameLst>
                                              <p:attrName>ppt_h</p:attrName>
                                            </p:attrNameLst>
                                          </p:cBhvr>
                                          <p:tavLst>
                                            <p:tav tm="0">
                                              <p:val>
                                                <p:fltVal val="0"/>
                                              </p:val>
                                            </p:tav>
                                            <p:tav tm="100000">
                                              <p:val>
                                                <p:strVal val="#ppt_h"/>
                                              </p:val>
                                            </p:tav>
                                          </p:tavLst>
                                        </p:anim>
                                      </p:childTnLst>
                                    </p:cTn>
                                  </p:par>
                                  <p:par>
                                    <p:cTn id="37" presetID="6" presetClass="emph" presetSubtype="0" fill="hold" nodeType="withEffect">
                                      <p:stCondLst>
                                        <p:cond delay="750"/>
                                      </p:stCondLst>
                                      <p:childTnLst>
                                        <p:animScale>
                                          <p:cBhvr>
                                            <p:cTn id="38" dur="1000" fill="hold"/>
                                            <p:tgtEl>
                                              <p:spTgt spid="13"/>
                                            </p:tgtEl>
                                          </p:cBhvr>
                                          <p:by x="110000" y="110000"/>
                                        </p:animScale>
                                      </p:childTnLst>
                                    </p:cTn>
                                  </p:par>
                                  <p:par>
                                    <p:cTn id="39" presetID="6" presetClass="emph" presetSubtype="0" fill="hold" nodeType="withEffect">
                                      <p:stCondLst>
                                        <p:cond delay="750"/>
                                      </p:stCondLst>
                                      <p:childTnLst>
                                        <p:animScale>
                                          <p:cBhvr>
                                            <p:cTn id="40" dur="500" fill="hold"/>
                                            <p:tgtEl>
                                              <p:spTgt spid="13"/>
                                            </p:tgtEl>
                                          </p:cBhvr>
                                          <p:by x="91000" y="91000"/>
                                        </p:animScale>
                                      </p:childTnLst>
                                    </p:cTn>
                                  </p:par>
                                  <p:par>
                                    <p:cTn id="41" presetID="10" presetClass="entr" presetSubtype="0" fill="hold" grpId="0" nodeType="withEffect">
                                      <p:stCondLst>
                                        <p:cond delay="7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childTnLst>
                                    </p:cTn>
                                  </p:par>
                                  <p:par>
                                    <p:cTn id="44" presetID="42" presetClass="path" presetSubtype="0" decel="100000" fill="hold" grpId="1" nodeType="withEffect">
                                      <p:stCondLst>
                                        <p:cond delay="750"/>
                                      </p:stCondLst>
                                      <p:childTnLst>
                                        <p:animMotion origin="layout" path="M -2.70833E-6 -3.33333E-6 L -2.70833E-6 0.03542 " pathEditMode="relative" rAng="0" ptsTypes="AA">
                                          <p:cBhvr>
                                            <p:cTn id="45" dur="500" spd="-100000" fill="hold"/>
                                            <p:tgtEl>
                                              <p:spTgt spid="7"/>
                                            </p:tgtEl>
                                            <p:attrNameLst>
                                              <p:attrName>ppt_x</p:attrName>
                                              <p:attrName>ppt_y</p:attrName>
                                            </p:attrNameLst>
                                          </p:cBhvr>
                                          <p:rCtr x="0" y="1759"/>
                                        </p:animMotion>
                                      </p:childTnLst>
                                    </p:cTn>
                                  </p:par>
                                  <p:par>
                                    <p:cTn id="46" presetID="23" presetClass="entr" presetSubtype="16" fill="hold" nodeType="with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250" fill="hold"/>
                                            <p:tgtEl>
                                              <p:spTgt spid="16"/>
                                            </p:tgtEl>
                                            <p:attrNameLst>
                                              <p:attrName>ppt_w</p:attrName>
                                            </p:attrNameLst>
                                          </p:cBhvr>
                                          <p:tavLst>
                                            <p:tav tm="0">
                                              <p:val>
                                                <p:fltVal val="0"/>
                                              </p:val>
                                            </p:tav>
                                            <p:tav tm="100000">
                                              <p:val>
                                                <p:strVal val="#ppt_w"/>
                                              </p:val>
                                            </p:tav>
                                          </p:tavLst>
                                        </p:anim>
                                        <p:anim calcmode="lin" valueType="num">
                                          <p:cBhvr>
                                            <p:cTn id="49" dur="250" fill="hold"/>
                                            <p:tgtEl>
                                              <p:spTgt spid="16"/>
                                            </p:tgtEl>
                                            <p:attrNameLst>
                                              <p:attrName>ppt_h</p:attrName>
                                            </p:attrNameLst>
                                          </p:cBhvr>
                                          <p:tavLst>
                                            <p:tav tm="0">
                                              <p:val>
                                                <p:fltVal val="0"/>
                                              </p:val>
                                            </p:tav>
                                            <p:tav tm="100000">
                                              <p:val>
                                                <p:strVal val="#ppt_h"/>
                                              </p:val>
                                            </p:tav>
                                          </p:tavLst>
                                        </p:anim>
                                      </p:childTnLst>
                                    </p:cTn>
                                  </p:par>
                                  <p:par>
                                    <p:cTn id="50" presetID="6" presetClass="emph" presetSubtype="0" fill="hold" nodeType="withEffect">
                                      <p:stCondLst>
                                        <p:cond delay="1000"/>
                                      </p:stCondLst>
                                      <p:childTnLst>
                                        <p:animScale>
                                          <p:cBhvr>
                                            <p:cTn id="51" dur="1000" fill="hold"/>
                                            <p:tgtEl>
                                              <p:spTgt spid="16"/>
                                            </p:tgtEl>
                                          </p:cBhvr>
                                          <p:by x="110000" y="110000"/>
                                        </p:animScale>
                                      </p:childTnLst>
                                    </p:cTn>
                                  </p:par>
                                  <p:par>
                                    <p:cTn id="52" presetID="6" presetClass="emph" presetSubtype="0" fill="hold" nodeType="withEffect">
                                      <p:stCondLst>
                                        <p:cond delay="1000"/>
                                      </p:stCondLst>
                                      <p:childTnLst>
                                        <p:animScale>
                                          <p:cBhvr>
                                            <p:cTn id="53" dur="500" fill="hold"/>
                                            <p:tgtEl>
                                              <p:spTgt spid="16"/>
                                            </p:tgtEl>
                                          </p:cBhvr>
                                          <p:by x="91000" y="91000"/>
                                        </p:animScale>
                                      </p:childTnLst>
                                    </p:cTn>
                                  </p:par>
                                  <p:par>
                                    <p:cTn id="54" presetID="10" presetClass="entr" presetSubtype="0" fill="hold" grpId="0" nodeType="withEffect">
                                      <p:stCondLst>
                                        <p:cond delay="100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1000"/>
                                      </p:stCondLst>
                                      <p:childTnLst>
                                        <p:animMotion origin="layout" path="M -2.70833E-6 -3.33333E-6 L -2.70833E-6 0.03542 " pathEditMode="relative" rAng="0" ptsTypes="AA">
                                          <p:cBhvr>
                                            <p:cTn id="58" dur="500" spd="-100000" fill="hold"/>
                                            <p:tgtEl>
                                              <p:spTgt spid="8"/>
                                            </p:tgtEl>
                                            <p:attrNameLst>
                                              <p:attrName>ppt_x</p:attrName>
                                              <p:attrName>ppt_y</p:attrName>
                                            </p:attrNameLst>
                                          </p:cBhvr>
                                          <p:rCtr x="0" y="1759"/>
                                        </p:animMotion>
                                      </p:childTnLst>
                                    </p:cTn>
                                  </p:par>
                                  <p:par>
                                    <p:cTn id="59" presetID="10" presetClass="entr" presetSubtype="0" fill="hold" grpId="0" nodeType="withEffect">
                                      <p:stCondLst>
                                        <p:cond delay="175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42" presetClass="path" presetSubtype="0" decel="100000" fill="hold" grpId="1" nodeType="withEffect">
                                      <p:stCondLst>
                                        <p:cond delay="1750"/>
                                      </p:stCondLst>
                                      <p:childTnLst>
                                        <p:animMotion origin="layout" path="M -2.70833E-6 -3.33333E-6 L -2.70833E-6 0.03542 " pathEditMode="relative" rAng="0" ptsTypes="AA">
                                          <p:cBhvr>
                                            <p:cTn id="63" dur="75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p:bldP spid="4" grpId="1"/>
          <p:bldP spid="5" grpId="0"/>
          <p:bldP spid="5" grpId="1"/>
          <p:bldP spid="6" grpId="0" animBg="1"/>
          <p:bldP spid="6" grpId="1" animBg="1"/>
          <p:bldP spid="7" grpId="0" animBg="1"/>
          <p:bldP spid="7" grpId="1" animBg="1"/>
          <p:bldP spid="8" grpId="0" animBg="1"/>
          <p:bldP spid="8" grpId="1" animBg="1"/>
          <p:bldP spid="9" grpId="0" animBg="1"/>
          <p:bldP spid="9" grpId="1"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18520" cy="492443"/>
          </a:xfrm>
        </p:spPr>
        <p:txBody>
          <a:bodyPr/>
          <a:lstStyle/>
          <a:p>
            <a:r>
              <a:rPr lang="en-US" sz="3200">
                <a:cs typeface="Segoe UI"/>
              </a:rPr>
              <a:t>A look at the customer pricing journey</a:t>
            </a:r>
          </a:p>
        </p:txBody>
      </p:sp>
      <p:cxnSp>
        <p:nvCxnSpPr>
          <p:cNvPr id="12" name="Straight Connector 11">
            <a:extLst>
              <a:ext uri="{FF2B5EF4-FFF2-40B4-BE49-F238E27FC236}">
                <a16:creationId xmlns:a16="http://schemas.microsoft.com/office/drawing/2014/main" id="{5CCF95F8-0C0C-3ED9-3DC8-E956E548C244}"/>
              </a:ext>
              <a:ext uri="{C183D7F6-B498-43B3-948B-1728B52AA6E4}">
                <adec:decorative xmlns:adec="http://schemas.microsoft.com/office/drawing/2017/decorative" val="1"/>
              </a:ext>
            </a:extLst>
          </p:cNvPr>
          <p:cNvCxnSpPr>
            <a:cxnSpLocks/>
          </p:cNvCxnSpPr>
          <p:nvPr/>
        </p:nvCxnSpPr>
        <p:spPr>
          <a:xfrm flipV="1">
            <a:off x="6883047" y="5254333"/>
            <a:ext cx="1187931" cy="680480"/>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8352DC5-5E1B-965A-FDD7-BFF1D1535808}"/>
              </a:ext>
              <a:ext uri="{C183D7F6-B498-43B3-948B-1728B52AA6E4}">
                <adec:decorative xmlns:adec="http://schemas.microsoft.com/office/drawing/2017/decorative" val="1"/>
              </a:ext>
            </a:extLst>
          </p:cNvPr>
          <p:cNvCxnSpPr>
            <a:cxnSpLocks/>
          </p:cNvCxnSpPr>
          <p:nvPr/>
        </p:nvCxnSpPr>
        <p:spPr>
          <a:xfrm flipH="1" flipV="1">
            <a:off x="6247640" y="3998710"/>
            <a:ext cx="1804958" cy="1076625"/>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hidden="1">
            <a:extLst>
              <a:ext uri="{FF2B5EF4-FFF2-40B4-BE49-F238E27FC236}">
                <a16:creationId xmlns:a16="http://schemas.microsoft.com/office/drawing/2014/main" id="{59B1A6B5-A2EB-6BFE-FB82-DABFD2E25EB8}"/>
              </a:ext>
              <a:ext uri="{C183D7F6-B498-43B3-948B-1728B52AA6E4}">
                <adec:decorative xmlns:adec="http://schemas.microsoft.com/office/drawing/2017/decorative" val="1"/>
              </a:ext>
            </a:extLst>
          </p:cNvPr>
          <p:cNvCxnSpPr>
            <a:cxnSpLocks/>
          </p:cNvCxnSpPr>
          <p:nvPr/>
        </p:nvCxnSpPr>
        <p:spPr>
          <a:xfrm flipV="1">
            <a:off x="6251103" y="3165326"/>
            <a:ext cx="1339570" cy="751041"/>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hidden="1">
            <a:extLst>
              <a:ext uri="{FF2B5EF4-FFF2-40B4-BE49-F238E27FC236}">
                <a16:creationId xmlns:a16="http://schemas.microsoft.com/office/drawing/2014/main" id="{C1544A9D-3B30-D86A-52D9-32DBDD04F527}"/>
              </a:ext>
              <a:ext uri="{C183D7F6-B498-43B3-948B-1728B52AA6E4}">
                <adec:decorative xmlns:adec="http://schemas.microsoft.com/office/drawing/2017/decorative" val="1"/>
              </a:ext>
            </a:extLst>
          </p:cNvPr>
          <p:cNvCxnSpPr>
            <a:cxnSpLocks/>
          </p:cNvCxnSpPr>
          <p:nvPr/>
        </p:nvCxnSpPr>
        <p:spPr>
          <a:xfrm>
            <a:off x="7716526" y="3136026"/>
            <a:ext cx="3537573" cy="2012654"/>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hidden="1">
            <a:extLst>
              <a:ext uri="{FF2B5EF4-FFF2-40B4-BE49-F238E27FC236}">
                <a16:creationId xmlns:a16="http://schemas.microsoft.com/office/drawing/2014/main" id="{5940E6C4-D3E0-B270-344F-6DB27AEDF037}"/>
              </a:ext>
              <a:ext uri="{C183D7F6-B498-43B3-948B-1728B52AA6E4}">
                <adec:decorative xmlns:adec="http://schemas.microsoft.com/office/drawing/2017/decorative" val="1"/>
              </a:ext>
            </a:extLst>
          </p:cNvPr>
          <p:cNvCxnSpPr>
            <a:cxnSpLocks/>
          </p:cNvCxnSpPr>
          <p:nvPr/>
        </p:nvCxnSpPr>
        <p:spPr>
          <a:xfrm flipV="1">
            <a:off x="11386123" y="4696353"/>
            <a:ext cx="574767" cy="370569"/>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hidden="1">
            <a:extLst>
              <a:ext uri="{FF2B5EF4-FFF2-40B4-BE49-F238E27FC236}">
                <a16:creationId xmlns:a16="http://schemas.microsoft.com/office/drawing/2014/main" id="{5635DD51-3BAF-D6CC-9C46-1155B66FF40A}"/>
              </a:ext>
              <a:ext uri="{C183D7F6-B498-43B3-948B-1728B52AA6E4}">
                <adec:decorative xmlns:adec="http://schemas.microsoft.com/office/drawing/2017/decorative" val="1"/>
              </a:ext>
            </a:extLst>
          </p:cNvPr>
          <p:cNvCxnSpPr>
            <a:cxnSpLocks/>
          </p:cNvCxnSpPr>
          <p:nvPr/>
        </p:nvCxnSpPr>
        <p:spPr>
          <a:xfrm>
            <a:off x="10189325" y="3620352"/>
            <a:ext cx="1688855" cy="961860"/>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67D13BAE-7ED5-635C-7233-74E18447E2D6}"/>
              </a:ext>
              <a:ext uri="{C183D7F6-B498-43B3-948B-1728B52AA6E4}">
                <adec:decorative xmlns:adec="http://schemas.microsoft.com/office/drawing/2017/decorative" val="1"/>
              </a:ext>
            </a:extLst>
          </p:cNvPr>
          <p:cNvCxnSpPr>
            <a:cxnSpLocks/>
          </p:cNvCxnSpPr>
          <p:nvPr/>
        </p:nvCxnSpPr>
        <p:spPr>
          <a:xfrm flipV="1">
            <a:off x="10189325" y="2030434"/>
            <a:ext cx="2259662" cy="1429732"/>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C0AB4033-E8C7-AFBB-E211-2904C2C002E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8397" y="1824798"/>
            <a:ext cx="6581775" cy="3819525"/>
          </a:xfrm>
          <a:prstGeom prst="rect">
            <a:avLst/>
          </a:prstGeom>
        </p:spPr>
      </p:pic>
      <p:grpSp>
        <p:nvGrpSpPr>
          <p:cNvPr id="43" name="Group 42">
            <a:extLst>
              <a:ext uri="{FF2B5EF4-FFF2-40B4-BE49-F238E27FC236}">
                <a16:creationId xmlns:a16="http://schemas.microsoft.com/office/drawing/2014/main" id="{990132F7-895D-7726-CD8B-B2E4C204375B}"/>
              </a:ext>
              <a:ext uri="{C183D7F6-B498-43B3-948B-1728B52AA6E4}">
                <adec:decorative xmlns:adec="http://schemas.microsoft.com/office/drawing/2017/decorative" val="1"/>
              </a:ext>
            </a:extLst>
          </p:cNvPr>
          <p:cNvGrpSpPr/>
          <p:nvPr/>
        </p:nvGrpSpPr>
        <p:grpSpPr>
          <a:xfrm>
            <a:off x="6008397" y="1660112"/>
            <a:ext cx="7050597" cy="4148899"/>
            <a:chOff x="6198486" y="2709101"/>
            <a:chExt cx="7050597" cy="4148899"/>
          </a:xfrm>
        </p:grpSpPr>
        <p:sp>
          <p:nvSpPr>
            <p:cNvPr id="47" name="Graphic 129">
              <a:extLst>
                <a:ext uri="{FF2B5EF4-FFF2-40B4-BE49-F238E27FC236}">
                  <a16:creationId xmlns:a16="http://schemas.microsoft.com/office/drawing/2014/main" id="{AE42D3D5-6D3B-B0DC-5AD2-F93CEAE694EB}"/>
                </a:ext>
              </a:extLst>
            </p:cNvPr>
            <p:cNvSpPr/>
            <p:nvPr/>
          </p:nvSpPr>
          <p:spPr>
            <a:xfrm>
              <a:off x="6437729" y="2709101"/>
              <a:ext cx="6811354" cy="4148899"/>
            </a:xfrm>
            <a:custGeom>
              <a:avLst/>
              <a:gdLst>
                <a:gd name="connsiteX0" fmla="*/ 6811355 w 6811354"/>
                <a:gd name="connsiteY0" fmla="*/ 0 h 4148899"/>
                <a:gd name="connsiteX1" fmla="*/ 3907944 w 6811354"/>
                <a:gd name="connsiteY1" fmla="*/ 1814894 h 4148899"/>
                <a:gd name="connsiteX2" fmla="*/ 3909278 w 6811354"/>
                <a:gd name="connsiteY2" fmla="*/ 1946624 h 4148899"/>
                <a:gd name="connsiteX3" fmla="*/ 5669688 w 6811354"/>
                <a:gd name="connsiteY3" fmla="*/ 2942463 h 4148899"/>
                <a:gd name="connsiteX4" fmla="*/ 5672927 w 6811354"/>
                <a:gd name="connsiteY4" fmla="*/ 3073051 h 4148899"/>
                <a:gd name="connsiteX5" fmla="*/ 5048849 w 6811354"/>
                <a:gd name="connsiteY5" fmla="*/ 3469196 h 4148899"/>
                <a:gd name="connsiteX6" fmla="*/ 4970268 w 6811354"/>
                <a:gd name="connsiteY6" fmla="*/ 3471101 h 4148899"/>
                <a:gd name="connsiteX7" fmla="*/ 1468877 w 6811354"/>
                <a:gd name="connsiteY7" fmla="*/ 1475423 h 4148899"/>
                <a:gd name="connsiteX8" fmla="*/ 1393916 w 6811354"/>
                <a:gd name="connsiteY8" fmla="*/ 1475137 h 4148899"/>
                <a:gd name="connsiteX9" fmla="*/ 38984 w 6811354"/>
                <a:gd name="connsiteY9" fmla="*/ 2234375 h 4148899"/>
                <a:gd name="connsiteX10" fmla="*/ 37746 w 6811354"/>
                <a:gd name="connsiteY10" fmla="*/ 2366677 h 4148899"/>
                <a:gd name="connsiteX11" fmla="*/ 1861117 w 6811354"/>
                <a:gd name="connsiteY11" fmla="*/ 3445669 h 4148899"/>
                <a:gd name="connsiteX12" fmla="*/ 1859879 w 6811354"/>
                <a:gd name="connsiteY12" fmla="*/ 3577971 h 4148899"/>
                <a:gd name="connsiteX13" fmla="*/ 872327 w 6811354"/>
                <a:gd name="connsiteY13" fmla="*/ 4148900 h 41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11354" h="4148899">
                  <a:moveTo>
                    <a:pt x="6811355" y="0"/>
                  </a:moveTo>
                  <a:lnTo>
                    <a:pt x="3907944" y="1814894"/>
                  </a:lnTo>
                  <a:cubicBezTo>
                    <a:pt x="3857652" y="1844802"/>
                    <a:pt x="3858414" y="1917764"/>
                    <a:pt x="3909278" y="1946624"/>
                  </a:cubicBezTo>
                  <a:lnTo>
                    <a:pt x="5669688" y="2942463"/>
                  </a:lnTo>
                  <a:cubicBezTo>
                    <a:pt x="5719695" y="2970848"/>
                    <a:pt x="5721409" y="3042285"/>
                    <a:pt x="5672927" y="3073051"/>
                  </a:cubicBezTo>
                  <a:lnTo>
                    <a:pt x="5048849" y="3469196"/>
                  </a:lnTo>
                  <a:cubicBezTo>
                    <a:pt x="5025036" y="3484340"/>
                    <a:pt x="4994747" y="3485007"/>
                    <a:pt x="4970268" y="3471101"/>
                  </a:cubicBezTo>
                  <a:lnTo>
                    <a:pt x="1468877" y="1475423"/>
                  </a:lnTo>
                  <a:cubicBezTo>
                    <a:pt x="1445636" y="1462183"/>
                    <a:pt x="1417252" y="1462088"/>
                    <a:pt x="1393916" y="1475137"/>
                  </a:cubicBezTo>
                  <a:lnTo>
                    <a:pt x="38984" y="2234375"/>
                  </a:lnTo>
                  <a:cubicBezTo>
                    <a:pt x="-12451" y="2263140"/>
                    <a:pt x="-13117" y="2336864"/>
                    <a:pt x="37746" y="2366677"/>
                  </a:cubicBezTo>
                  <a:lnTo>
                    <a:pt x="1861117" y="3445669"/>
                  </a:lnTo>
                  <a:cubicBezTo>
                    <a:pt x="1911980" y="3475387"/>
                    <a:pt x="1911314" y="3549110"/>
                    <a:pt x="1859879" y="3577971"/>
                  </a:cubicBezTo>
                  <a:lnTo>
                    <a:pt x="872327" y="4148900"/>
                  </a:lnTo>
                </a:path>
              </a:pathLst>
            </a:custGeom>
            <a:noFill/>
            <a:ln w="19050" cap="flat">
              <a:solidFill>
                <a:schemeClr val="bg1"/>
              </a:solidFill>
              <a:prstDash val="solid"/>
              <a:miter/>
            </a:ln>
          </p:spPr>
          <p:txBody>
            <a:bodyPr rtlCol="0" anchor="ctr"/>
            <a:lstStyle/>
            <a:p>
              <a:endParaRPr lang="en-US"/>
            </a:p>
          </p:txBody>
        </p:sp>
        <p:pic>
          <p:nvPicPr>
            <p:cNvPr id="48" name="Graphic 47">
              <a:extLst>
                <a:ext uri="{FF2B5EF4-FFF2-40B4-BE49-F238E27FC236}">
                  <a16:creationId xmlns:a16="http://schemas.microsoft.com/office/drawing/2014/main" id="{51DF6DF6-056F-36EA-5F46-3AE4597F25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8486" y="2873787"/>
              <a:ext cx="6581775" cy="3819525"/>
            </a:xfrm>
            <a:prstGeom prst="rect">
              <a:avLst/>
            </a:prstGeom>
          </p:spPr>
        </p:pic>
      </p:grpSp>
      <p:pic>
        <p:nvPicPr>
          <p:cNvPr id="49" name="Graphic 48">
            <a:extLst>
              <a:ext uri="{FF2B5EF4-FFF2-40B4-BE49-F238E27FC236}">
                <a16:creationId xmlns:a16="http://schemas.microsoft.com/office/drawing/2014/main" id="{7C638B41-1260-D5F2-E09A-8B2BE8A7860A}"/>
              </a:ext>
              <a:ext uri="{C183D7F6-B498-43B3-948B-1728B52AA6E4}">
                <adec:decorative xmlns:adec="http://schemas.microsoft.com/office/drawing/2017/decorative" val="1"/>
              </a:ext>
            </a:extLst>
          </p:cNvPr>
          <p:cNvPicPr>
            <a:picLocks noChangeAspect="1"/>
          </p:cNvPicPr>
          <p:nvPr/>
        </p:nvPicPr>
        <p:blipFill rotWithShape="1">
          <a:blip r:embed="rId7">
            <a:alphaModFix/>
            <a:extLst>
              <a:ext uri="{96DAC541-7B7A-43D3-8B79-37D633B846F1}">
                <asvg:svgBlip xmlns:asvg="http://schemas.microsoft.com/office/drawing/2016/SVG/main" r:embed="rId8"/>
              </a:ext>
            </a:extLst>
          </a:blip>
          <a:srcRect t="4843" r="39684"/>
          <a:stretch/>
        </p:blipFill>
        <p:spPr>
          <a:xfrm>
            <a:off x="10015320" y="-1203098"/>
            <a:ext cx="3021928" cy="4658762"/>
          </a:xfrm>
          <a:prstGeom prst="rect">
            <a:avLst/>
          </a:prstGeom>
        </p:spPr>
      </p:pic>
      <p:sp>
        <p:nvSpPr>
          <p:cNvPr id="50" name="Rectangle 49">
            <a:extLst>
              <a:ext uri="{FF2B5EF4-FFF2-40B4-BE49-F238E27FC236}">
                <a16:creationId xmlns:a16="http://schemas.microsoft.com/office/drawing/2014/main" id="{937E4E98-8AAA-DB5E-5AA5-2685510611F9}"/>
              </a:ext>
              <a:ext uri="{C183D7F6-B498-43B3-948B-1728B52AA6E4}">
                <adec:decorative xmlns:adec="http://schemas.microsoft.com/office/drawing/2017/decorative" val="1"/>
              </a:ext>
            </a:extLst>
          </p:cNvPr>
          <p:cNvSpPr/>
          <p:nvPr/>
        </p:nvSpPr>
        <p:spPr bwMode="auto">
          <a:xfrm rot="2700000">
            <a:off x="11093447" y="4492803"/>
            <a:ext cx="373699" cy="378172"/>
          </a:xfrm>
          <a:custGeom>
            <a:avLst/>
            <a:gdLst>
              <a:gd name="connsiteX0" fmla="*/ 0 w 331904"/>
              <a:gd name="connsiteY0" fmla="*/ 0 h 311794"/>
              <a:gd name="connsiteX1" fmla="*/ 331904 w 331904"/>
              <a:gd name="connsiteY1" fmla="*/ 0 h 311794"/>
              <a:gd name="connsiteX2" fmla="*/ 331904 w 331904"/>
              <a:gd name="connsiteY2" fmla="*/ 311794 h 311794"/>
              <a:gd name="connsiteX3" fmla="*/ 0 w 331904"/>
              <a:gd name="connsiteY3" fmla="*/ 311794 h 311794"/>
              <a:gd name="connsiteX4" fmla="*/ 0 w 331904"/>
              <a:gd name="connsiteY4" fmla="*/ 0 h 311794"/>
              <a:gd name="connsiteX0" fmla="*/ 0 w 390908"/>
              <a:gd name="connsiteY0" fmla="*/ 73754 h 385548"/>
              <a:gd name="connsiteX1" fmla="*/ 390908 w 390908"/>
              <a:gd name="connsiteY1" fmla="*/ 0 h 385548"/>
              <a:gd name="connsiteX2" fmla="*/ 331904 w 390908"/>
              <a:gd name="connsiteY2" fmla="*/ 385548 h 385548"/>
              <a:gd name="connsiteX3" fmla="*/ 0 w 390908"/>
              <a:gd name="connsiteY3" fmla="*/ 385548 h 385548"/>
              <a:gd name="connsiteX4" fmla="*/ 0 w 390908"/>
              <a:gd name="connsiteY4" fmla="*/ 73754 h 385548"/>
              <a:gd name="connsiteX0" fmla="*/ 90964 w 390908"/>
              <a:gd name="connsiteY0" fmla="*/ 120466 h 385548"/>
              <a:gd name="connsiteX1" fmla="*/ 390908 w 390908"/>
              <a:gd name="connsiteY1" fmla="*/ 0 h 385548"/>
              <a:gd name="connsiteX2" fmla="*/ 331904 w 390908"/>
              <a:gd name="connsiteY2" fmla="*/ 385548 h 385548"/>
              <a:gd name="connsiteX3" fmla="*/ 0 w 390908"/>
              <a:gd name="connsiteY3" fmla="*/ 385548 h 385548"/>
              <a:gd name="connsiteX4" fmla="*/ 90964 w 390908"/>
              <a:gd name="connsiteY4" fmla="*/ 120466 h 385548"/>
              <a:gd name="connsiteX0" fmla="*/ 90964 w 390908"/>
              <a:gd name="connsiteY0" fmla="*/ 76214 h 385548"/>
              <a:gd name="connsiteX1" fmla="*/ 390908 w 390908"/>
              <a:gd name="connsiteY1" fmla="*/ 0 h 385548"/>
              <a:gd name="connsiteX2" fmla="*/ 331904 w 390908"/>
              <a:gd name="connsiteY2" fmla="*/ 385548 h 385548"/>
              <a:gd name="connsiteX3" fmla="*/ 0 w 390908"/>
              <a:gd name="connsiteY3" fmla="*/ 385548 h 385548"/>
              <a:gd name="connsiteX4" fmla="*/ 90964 w 390908"/>
              <a:gd name="connsiteY4" fmla="*/ 76214 h 385548"/>
              <a:gd name="connsiteX0" fmla="*/ 90964 w 390908"/>
              <a:gd name="connsiteY0" fmla="*/ 76214 h 385548"/>
              <a:gd name="connsiteX1" fmla="*/ 390908 w 390908"/>
              <a:gd name="connsiteY1" fmla="*/ 0 h 385548"/>
              <a:gd name="connsiteX2" fmla="*/ 309777 w 390908"/>
              <a:gd name="connsiteY2" fmla="*/ 324087 h 385548"/>
              <a:gd name="connsiteX3" fmla="*/ 0 w 390908"/>
              <a:gd name="connsiteY3" fmla="*/ 385548 h 385548"/>
              <a:gd name="connsiteX4" fmla="*/ 90964 w 390908"/>
              <a:gd name="connsiteY4" fmla="*/ 76214 h 385548"/>
              <a:gd name="connsiteX0" fmla="*/ 90964 w 390908"/>
              <a:gd name="connsiteY0" fmla="*/ 76214 h 385548"/>
              <a:gd name="connsiteX1" fmla="*/ 390908 w 390908"/>
              <a:gd name="connsiteY1" fmla="*/ 0 h 385548"/>
              <a:gd name="connsiteX2" fmla="*/ 319610 w 390908"/>
              <a:gd name="connsiteY2" fmla="*/ 299503 h 385548"/>
              <a:gd name="connsiteX3" fmla="*/ 0 w 390908"/>
              <a:gd name="connsiteY3" fmla="*/ 385548 h 385548"/>
              <a:gd name="connsiteX4" fmla="*/ 90964 w 390908"/>
              <a:gd name="connsiteY4" fmla="*/ 76214 h 385548"/>
              <a:gd name="connsiteX0" fmla="*/ 73755 w 373699"/>
              <a:gd name="connsiteY0" fmla="*/ 76214 h 378172"/>
              <a:gd name="connsiteX1" fmla="*/ 373699 w 373699"/>
              <a:gd name="connsiteY1" fmla="*/ 0 h 378172"/>
              <a:gd name="connsiteX2" fmla="*/ 302401 w 373699"/>
              <a:gd name="connsiteY2" fmla="*/ 299503 h 378172"/>
              <a:gd name="connsiteX3" fmla="*/ 0 w 373699"/>
              <a:gd name="connsiteY3" fmla="*/ 378172 h 378172"/>
              <a:gd name="connsiteX4" fmla="*/ 73755 w 373699"/>
              <a:gd name="connsiteY4" fmla="*/ 76214 h 3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99" h="378172">
                <a:moveTo>
                  <a:pt x="73755" y="76214"/>
                </a:moveTo>
                <a:lnTo>
                  <a:pt x="373699" y="0"/>
                </a:lnTo>
                <a:lnTo>
                  <a:pt x="302401" y="299503"/>
                </a:lnTo>
                <a:lnTo>
                  <a:pt x="0" y="378172"/>
                </a:lnTo>
                <a:lnTo>
                  <a:pt x="73755" y="76214"/>
                </a:lnTo>
                <a:close/>
              </a:path>
            </a:pathLst>
          </a:custGeom>
          <a:solidFill>
            <a:srgbClr val="298E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96763633-C8D5-CC00-C91D-48EABA4A843B}"/>
              </a:ext>
              <a:ext uri="{C183D7F6-B498-43B3-948B-1728B52AA6E4}">
                <adec:decorative xmlns:adec="http://schemas.microsoft.com/office/drawing/2017/decorative" val="1"/>
              </a:ext>
            </a:extLst>
          </p:cNvPr>
          <p:cNvSpPr/>
          <p:nvPr/>
        </p:nvSpPr>
        <p:spPr bwMode="auto">
          <a:xfrm>
            <a:off x="0" y="5910194"/>
            <a:ext cx="12192000" cy="654380"/>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err="1">
              <a:solidFill>
                <a:schemeClr val="bg1"/>
              </a:solidFill>
              <a:latin typeface="+mj-lt"/>
            </a:endParaRPr>
          </a:p>
        </p:txBody>
      </p:sp>
      <p:sp>
        <p:nvSpPr>
          <p:cNvPr id="57" name="TextBox 56">
            <a:extLst>
              <a:ext uri="{FF2B5EF4-FFF2-40B4-BE49-F238E27FC236}">
                <a16:creationId xmlns:a16="http://schemas.microsoft.com/office/drawing/2014/main" id="{D2B483D4-7CC4-DAF9-3D09-CA766949FA72}"/>
              </a:ext>
            </a:extLst>
          </p:cNvPr>
          <p:cNvSpPr txBox="1"/>
          <p:nvPr/>
        </p:nvSpPr>
        <p:spPr>
          <a:xfrm>
            <a:off x="588263" y="1104569"/>
            <a:ext cx="7464335" cy="1384995"/>
          </a:xfrm>
          <a:prstGeom prst="rect">
            <a:avLst/>
          </a:prstGeom>
          <a:noFill/>
        </p:spPr>
        <p:txBody>
          <a:bodyPr wrap="square" lIns="0" tIns="0" rIns="0" bIns="0" rtlCol="0" anchor="t">
            <a:spAutoFit/>
          </a:bodyPr>
          <a:lstStyle/>
          <a:p>
            <a:pPr>
              <a:spcAft>
                <a:spcPts val="1200"/>
              </a:spcAft>
            </a:pPr>
            <a:r>
              <a:rPr lang="en-US" sz="2000">
                <a:latin typeface="Segoe Sans Display"/>
                <a:cs typeface="Segoe Sans Display"/>
              </a:rPr>
              <a:t>Consider the example of the </a:t>
            </a:r>
            <a:r>
              <a:rPr lang="en-US" sz="2000">
                <a:ea typeface="+mn-lt"/>
                <a:cs typeface="+mn-lt"/>
              </a:rPr>
              <a:t>hypothetical digital media company </a:t>
            </a:r>
            <a:r>
              <a:rPr lang="en-US" sz="2000">
                <a:latin typeface="Segoe Sans Display"/>
                <a:cs typeface="Segoe Sans Display"/>
              </a:rPr>
              <a:t>Contoso, which wants to migrate their on-premises environment to Azure and build an OpenAI chatbot.  </a:t>
            </a:r>
            <a:endParaRPr lang="en-US" sz="2000">
              <a:latin typeface="Segoe Sans Display" pitchFamily="2" charset="0"/>
              <a:cs typeface="Segoe Sans Display" pitchFamily="2" charset="0"/>
            </a:endParaRPr>
          </a:p>
          <a:p>
            <a:pPr marR="0"/>
            <a:r>
              <a:rPr lang="en-US" sz="2000">
                <a:latin typeface="Segoe Sans Display"/>
                <a:cs typeface="Segoe Sans Display"/>
              </a:rPr>
              <a:t>Here’s Contoso’s experience at each stage of its pricing journey:</a:t>
            </a:r>
          </a:p>
        </p:txBody>
      </p:sp>
      <p:sp>
        <p:nvSpPr>
          <p:cNvPr id="58" name="Rectangle: Rounded Corners 57">
            <a:extLst>
              <a:ext uri="{FF2B5EF4-FFF2-40B4-BE49-F238E27FC236}">
                <a16:creationId xmlns:a16="http://schemas.microsoft.com/office/drawing/2014/main" id="{6AF096BF-9C62-C3F8-D6DF-1E41932A8653}"/>
              </a:ext>
              <a:ext uri="{C183D7F6-B498-43B3-948B-1728B52AA6E4}">
                <adec:decorative xmlns:adec="http://schemas.microsoft.com/office/drawing/2017/decorative" val="0"/>
              </a:ext>
            </a:extLst>
          </p:cNvPr>
          <p:cNvSpPr/>
          <p:nvPr/>
        </p:nvSpPr>
        <p:spPr bwMode="auto">
          <a:xfrm>
            <a:off x="581919" y="2746366"/>
            <a:ext cx="5124571" cy="2507967"/>
          </a:xfrm>
          <a:prstGeom prst="roundRect">
            <a:avLst>
              <a:gd name="adj" fmla="val 3836"/>
            </a:avLst>
          </a:prstGeom>
          <a:solidFill>
            <a:srgbClr val="FFFFFF">
              <a:alpha val="90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365760" bIns="182880" numCol="1" spcCol="0" rtlCol="0" fromWordArt="0" anchor="t" anchorCtr="0" forceAA="0" compatLnSpc="1">
            <a:prstTxWarp prst="textNoShape">
              <a:avLst/>
            </a:prstTxWarp>
            <a:noAutofit/>
          </a:bodyPr>
          <a:lstStyle/>
          <a:p>
            <a:pPr>
              <a:spcAft>
                <a:spcPts val="600"/>
              </a:spcAft>
              <a:defRPr/>
            </a:pPr>
            <a:r>
              <a:rPr lang="en-US" sz="2400" b="1">
                <a:gradFill>
                  <a:gsLst>
                    <a:gs pos="0">
                      <a:srgbClr val="C03BC4"/>
                    </a:gs>
                    <a:gs pos="57000">
                      <a:srgbClr val="0078D4"/>
                    </a:gs>
                  </a:gsLst>
                  <a:lin ang="3000000" scaled="0"/>
                </a:gradFill>
              </a:rPr>
              <a:t>Stage 1</a:t>
            </a:r>
            <a:endParaRPr lang="en-US"/>
          </a:p>
          <a:p>
            <a:pPr>
              <a:spcAft>
                <a:spcPts val="600"/>
              </a:spcAft>
              <a:defRPr/>
            </a:pPr>
            <a:r>
              <a:rPr lang="en-US" sz="2000" kern="100" spc="-30">
                <a:solidFill>
                  <a:schemeClr val="tx1"/>
                </a:solidFill>
                <a:cs typeface="Segoe Sans Display"/>
              </a:rPr>
              <a:t>Learn about Azure pricing</a:t>
            </a:r>
          </a:p>
          <a:p>
            <a:pPr>
              <a:defRPr/>
            </a:pPr>
            <a:r>
              <a:rPr lang="en-US" sz="1200">
                <a:solidFill>
                  <a:schemeClr val="tx1"/>
                </a:solidFill>
                <a:ea typeface="+mn-lt"/>
                <a:cs typeface="+mn-lt"/>
              </a:rPr>
              <a:t>Leveraged free services and pay-as-you-go model to deploy and configure different virtual machines to test scalable media processing, set up an Azure Blob storage to store and retrieve media files, and experimented with Azure OpenAI services for media analytics.</a:t>
            </a:r>
            <a:br>
              <a:rPr lang="en-US" sz="1200">
                <a:ea typeface="+mn-lt"/>
                <a:cs typeface="+mn-lt"/>
              </a:rPr>
            </a:br>
            <a:endParaRPr lang="en-US" sz="1200">
              <a:solidFill>
                <a:schemeClr val="tx1"/>
              </a:solidFill>
              <a:ea typeface="+mn-lt"/>
              <a:cs typeface="+mn-lt"/>
            </a:endParaRPr>
          </a:p>
          <a:p>
            <a:pPr>
              <a:defRPr/>
            </a:pPr>
            <a:r>
              <a:rPr lang="en-US" sz="1200">
                <a:solidFill>
                  <a:schemeClr val="tx1"/>
                </a:solidFill>
                <a:ea typeface="+mn-lt"/>
                <a:cs typeface="+mn-lt"/>
              </a:rPr>
              <a:t>Learned how these services are billed and priced.</a:t>
            </a:r>
            <a:endParaRPr lang="en-US" sz="1200">
              <a:solidFill>
                <a:schemeClr val="tx1"/>
              </a:solidFill>
              <a:cs typeface="Segoe Sans Text"/>
            </a:endParaRPr>
          </a:p>
          <a:p>
            <a:pPr>
              <a:defRPr/>
            </a:pPr>
            <a:endParaRPr lang="en-US" sz="1100">
              <a:solidFill>
                <a:schemeClr val="tx1"/>
              </a:solidFill>
              <a:cs typeface="Segoe Sans Text"/>
            </a:endParaRPr>
          </a:p>
        </p:txBody>
      </p:sp>
      <p:sp>
        <p:nvSpPr>
          <p:cNvPr id="52" name="TextBox 51">
            <a:extLst>
              <a:ext uri="{FF2B5EF4-FFF2-40B4-BE49-F238E27FC236}">
                <a16:creationId xmlns:a16="http://schemas.microsoft.com/office/drawing/2014/main" id="{06688C45-9F23-ED83-8C0E-F3442B09E585}"/>
              </a:ext>
            </a:extLst>
          </p:cNvPr>
          <p:cNvSpPr txBox="1"/>
          <p:nvPr/>
        </p:nvSpPr>
        <p:spPr>
          <a:xfrm flipH="1">
            <a:off x="580295" y="6072629"/>
            <a:ext cx="3020246" cy="307777"/>
          </a:xfrm>
          <a:prstGeom prst="rect">
            <a:avLst/>
          </a:prstGeom>
          <a:noFill/>
        </p:spPr>
        <p:txBody>
          <a:bodyPr wrap="square" lIns="0" tIns="0" rIns="0" bIns="0" rtlCol="0" anchor="t">
            <a:spAutoFit/>
          </a:bodyPr>
          <a:lstStyle/>
          <a:p>
            <a:r>
              <a:rPr lang="en-US" sz="2000">
                <a:ln w="3175">
                  <a:noFill/>
                </a:ln>
                <a:solidFill>
                  <a:srgbClr val="EAD1EB"/>
                </a:solidFill>
                <a:latin typeface="Segoe Sans Display Semibold" pitchFamily="2" charset="0"/>
                <a:cs typeface="Segoe Sans Display Semibold" pitchFamily="2" charset="0"/>
              </a:rPr>
              <a:t>Resources &amp; solutions:</a:t>
            </a:r>
          </a:p>
        </p:txBody>
      </p:sp>
      <p:sp>
        <p:nvSpPr>
          <p:cNvPr id="54" name="Rectangle 53">
            <a:extLst>
              <a:ext uri="{FF2B5EF4-FFF2-40B4-BE49-F238E27FC236}">
                <a16:creationId xmlns:a16="http://schemas.microsoft.com/office/drawing/2014/main" id="{D7BE1BC6-52D6-DE81-1491-70D0857CD479}"/>
              </a:ext>
              <a:ext uri="{C183D7F6-B498-43B3-948B-1728B52AA6E4}">
                <adec:decorative xmlns:adec="http://schemas.microsoft.com/office/drawing/2017/decorative" val="0"/>
              </a:ext>
            </a:extLst>
          </p:cNvPr>
          <p:cNvSpPr/>
          <p:nvPr/>
        </p:nvSpPr>
        <p:spPr bwMode="auto">
          <a:xfrm>
            <a:off x="3528029" y="6057926"/>
            <a:ext cx="2209069"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200"/>
              </a:spcAft>
              <a:buClr>
                <a:schemeClr val="tx1"/>
              </a:buClr>
              <a:buSzPct val="100000"/>
              <a:defRPr/>
            </a:pPr>
            <a:r>
              <a:rPr lang="en-US" sz="1600">
                <a:solidFill>
                  <a:schemeClr val="bg1"/>
                </a:solidFill>
                <a:hlinkClick r:id="rId9">
                  <a:extLst>
                    <a:ext uri="{A12FA001-AC4F-418D-AE19-62706E023703}">
                      <ahyp:hlinkClr xmlns:ahyp="http://schemas.microsoft.com/office/drawing/2018/hyperlinkcolor" val="tx"/>
                    </a:ext>
                  </a:extLst>
                </a:hlinkClick>
              </a:rPr>
              <a:t>Free Azure services</a:t>
            </a:r>
            <a:endParaRPr lang="en-US" sz="1600">
              <a:solidFill>
                <a:schemeClr val="bg1"/>
              </a:solidFill>
              <a:cs typeface="Segoe Sans Display" pitchFamily="2" charset="0"/>
            </a:endParaRPr>
          </a:p>
        </p:txBody>
      </p:sp>
      <p:sp>
        <p:nvSpPr>
          <p:cNvPr id="55" name="Rectangle 54">
            <a:extLst>
              <a:ext uri="{FF2B5EF4-FFF2-40B4-BE49-F238E27FC236}">
                <a16:creationId xmlns:a16="http://schemas.microsoft.com/office/drawing/2014/main" id="{DB76FF24-1B70-9FBE-4A20-7903C24503F4}"/>
              </a:ext>
              <a:ext uri="{C183D7F6-B498-43B3-948B-1728B52AA6E4}">
                <adec:decorative xmlns:adec="http://schemas.microsoft.com/office/drawing/2017/decorative" val="0"/>
              </a:ext>
            </a:extLst>
          </p:cNvPr>
          <p:cNvSpPr/>
          <p:nvPr/>
        </p:nvSpPr>
        <p:spPr bwMode="auto">
          <a:xfrm>
            <a:off x="5803286" y="6057925"/>
            <a:ext cx="2338362"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200"/>
              </a:spcAft>
              <a:buClr>
                <a:schemeClr val="tx1"/>
              </a:buClr>
              <a:buSzPct val="100000"/>
              <a:defRPr/>
            </a:pPr>
            <a:r>
              <a:rPr lang="en-US" sz="1600" u="sng">
                <a:solidFill>
                  <a:schemeClr val="bg1"/>
                </a:solidFill>
                <a:hlinkClick r:id="rId10">
                  <a:extLst>
                    <a:ext uri="{A12FA001-AC4F-418D-AE19-62706E023703}">
                      <ahyp:hlinkClr xmlns:ahyp="http://schemas.microsoft.com/office/drawing/2018/hyperlinkcolor" val="tx"/>
                    </a:ext>
                  </a:extLst>
                </a:hlinkClick>
              </a:rPr>
              <a:t>Pay-as-you-go model</a:t>
            </a:r>
            <a:endParaRPr lang="en-US" sz="1600">
              <a:solidFill>
                <a:schemeClr val="bg1"/>
              </a:solidFill>
              <a:cs typeface="Segoe Sans Display" pitchFamily="2" charset="0"/>
            </a:endParaRPr>
          </a:p>
        </p:txBody>
      </p:sp>
    </p:spTree>
    <p:extLst>
      <p:ext uri="{BB962C8B-B14F-4D97-AF65-F5344CB8AC3E}">
        <p14:creationId xmlns:p14="http://schemas.microsoft.com/office/powerpoint/2010/main" val="2540224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42" presetClass="path" presetSubtype="0" decel="100000" fill="hold" grpId="1" nodeType="withEffect">
                                  <p:stCondLst>
                                    <p:cond delay="0"/>
                                  </p:stCondLst>
                                  <p:childTnLst>
                                    <p:animMotion origin="layout" path="M -2.70833E-6 -3.33333E-6 L -2.70833E-6 0.04352 " pathEditMode="relative" rAng="0" ptsTypes="AA">
                                      <p:cBhvr>
                                        <p:cTn id="9" dur="600" spd="-100000" fill="hold"/>
                                        <p:tgtEl>
                                          <p:spTgt spid="58"/>
                                        </p:tgtEl>
                                        <p:attrNameLst>
                                          <p:attrName>ppt_x</p:attrName>
                                          <p:attrName>ppt_y</p:attrName>
                                        </p:attrNameLst>
                                      </p:cBhvr>
                                      <p:rCtr x="0" y="2176"/>
                                    </p:animMotion>
                                  </p:childTnLst>
                                </p:cTn>
                              </p:par>
                              <p:par>
                                <p:cTn id="10" presetID="22" presetClass="entr" presetSubtype="8" fill="hold" grpId="0" nodeType="withEffect">
                                  <p:stCondLst>
                                    <p:cond delay="25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42" presetClass="path" presetSubtype="0" decel="100000" fill="hold" grpId="1" nodeType="withEffect">
                                  <p:stCondLst>
                                    <p:cond delay="250"/>
                                  </p:stCondLst>
                                  <p:childTnLst>
                                    <p:animMotion origin="layout" path="M -4.375E-6 -3.7037E-7 L -4.375E-6 0.04352 " pathEditMode="relative" rAng="0" ptsTypes="AA">
                                      <p:cBhvr>
                                        <p:cTn id="17" dur="600" spd="-100000" fill="hold"/>
                                        <p:tgtEl>
                                          <p:spTgt spid="52"/>
                                        </p:tgtEl>
                                        <p:attrNameLst>
                                          <p:attrName>ppt_x</p:attrName>
                                          <p:attrName>ppt_y</p:attrName>
                                        </p:attrNameLst>
                                      </p:cBhvr>
                                      <p:rCtr x="0" y="2176"/>
                                    </p:animMotion>
                                  </p:childTnLst>
                                </p:cTn>
                              </p:par>
                              <p:par>
                                <p:cTn id="18" presetID="10" presetClass="entr" presetSubtype="0" fill="hold" grpId="0" nodeType="withEffect">
                                  <p:stCondLst>
                                    <p:cond delay="25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42" presetClass="path" presetSubtype="0" decel="100000" fill="hold" grpId="1" nodeType="withEffect">
                                  <p:stCondLst>
                                    <p:cond delay="250"/>
                                  </p:stCondLst>
                                  <p:childTnLst>
                                    <p:animMotion origin="layout" path="M 2.08333E-6 -3.33333E-6 L 2.08333E-6 0.04352 " pathEditMode="relative" rAng="0" ptsTypes="AA">
                                      <p:cBhvr>
                                        <p:cTn id="22" dur="600" spd="-100000" fill="hold"/>
                                        <p:tgtEl>
                                          <p:spTgt spid="54"/>
                                        </p:tgtEl>
                                        <p:attrNameLst>
                                          <p:attrName>ppt_x</p:attrName>
                                          <p:attrName>ppt_y</p:attrName>
                                        </p:attrNameLst>
                                      </p:cBhvr>
                                      <p:rCtr x="0" y="2176"/>
                                    </p:animMotion>
                                  </p:childTnLst>
                                </p:cTn>
                              </p:par>
                              <p:par>
                                <p:cTn id="23" presetID="10" presetClass="entr" presetSubtype="0" fill="hold" grpId="0" nodeType="withEffect">
                                  <p:stCondLst>
                                    <p:cond delay="25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42" presetClass="path" presetSubtype="0" decel="100000" fill="hold" grpId="1" nodeType="withEffect">
                                  <p:stCondLst>
                                    <p:cond delay="250"/>
                                  </p:stCondLst>
                                  <p:childTnLst>
                                    <p:animMotion origin="layout" path="M 5E-6 -3.33333E-6 L 5E-6 0.04352 " pathEditMode="relative" rAng="0" ptsTypes="AA">
                                      <p:cBhvr>
                                        <p:cTn id="27" dur="600" spd="-100000" fill="hold"/>
                                        <p:tgtEl>
                                          <p:spTgt spid="55"/>
                                        </p:tgtEl>
                                        <p:attrNameLst>
                                          <p:attrName>ppt_x</p:attrName>
                                          <p:attrName>ppt_y</p:attrName>
                                        </p:attrNameLst>
                                      </p:cBhvr>
                                      <p:rCtr x="0" y="2176"/>
                                    </p:animMotion>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850"/>
                            </p:stCondLst>
                            <p:childTnLst>
                              <p:par>
                                <p:cTn id="41" presetID="22" presetClass="entr" presetSubtype="4"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nodeType="withEffect">
                                  <p:stCondLst>
                                    <p:cond delay="25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8" grpId="0" animBg="1"/>
      <p:bldP spid="58" grpId="1" animBg="1"/>
      <p:bldP spid="52" grpId="0"/>
      <p:bldP spid="52" grpId="1"/>
      <p:bldP spid="54" grpId="0"/>
      <p:bldP spid="54" grpId="1"/>
      <p:bldP spid="55" grpId="0"/>
      <p:bldP spid="5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18520" cy="492443"/>
          </a:xfrm>
        </p:spPr>
        <p:txBody>
          <a:bodyPr/>
          <a:lstStyle/>
          <a:p>
            <a:r>
              <a:rPr lang="en-US" sz="3200"/>
              <a:t>A look at the customer pricing journey </a:t>
            </a:r>
          </a:p>
        </p:txBody>
      </p:sp>
      <p:cxnSp>
        <p:nvCxnSpPr>
          <p:cNvPr id="12" name="Straight Connector 11">
            <a:extLst>
              <a:ext uri="{FF2B5EF4-FFF2-40B4-BE49-F238E27FC236}">
                <a16:creationId xmlns:a16="http://schemas.microsoft.com/office/drawing/2014/main" id="{5CCF95F8-0C0C-3ED9-3DC8-E956E548C244}"/>
              </a:ext>
              <a:ext uri="{C183D7F6-B498-43B3-948B-1728B52AA6E4}">
                <adec:decorative xmlns:adec="http://schemas.microsoft.com/office/drawing/2017/decorative" val="1"/>
              </a:ext>
            </a:extLst>
          </p:cNvPr>
          <p:cNvCxnSpPr>
            <a:cxnSpLocks/>
          </p:cNvCxnSpPr>
          <p:nvPr/>
        </p:nvCxnSpPr>
        <p:spPr>
          <a:xfrm flipV="1">
            <a:off x="6883047" y="5254333"/>
            <a:ext cx="1187931" cy="680480"/>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8352DC5-5E1B-965A-FDD7-BFF1D1535808}"/>
              </a:ext>
              <a:ext uri="{C183D7F6-B498-43B3-948B-1728B52AA6E4}">
                <adec:decorative xmlns:adec="http://schemas.microsoft.com/office/drawing/2017/decorative" val="1"/>
              </a:ext>
            </a:extLst>
          </p:cNvPr>
          <p:cNvCxnSpPr>
            <a:cxnSpLocks/>
          </p:cNvCxnSpPr>
          <p:nvPr/>
        </p:nvCxnSpPr>
        <p:spPr>
          <a:xfrm flipH="1" flipV="1">
            <a:off x="6247640" y="3998710"/>
            <a:ext cx="1804958" cy="1076625"/>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B1A6B5-A2EB-6BFE-FB82-DABFD2E25EB8}"/>
              </a:ext>
              <a:ext uri="{C183D7F6-B498-43B3-948B-1728B52AA6E4}">
                <adec:decorative xmlns:adec="http://schemas.microsoft.com/office/drawing/2017/decorative" val="1"/>
              </a:ext>
            </a:extLst>
          </p:cNvPr>
          <p:cNvCxnSpPr>
            <a:cxnSpLocks/>
          </p:cNvCxnSpPr>
          <p:nvPr/>
        </p:nvCxnSpPr>
        <p:spPr>
          <a:xfrm flipV="1">
            <a:off x="6251103" y="3165326"/>
            <a:ext cx="1339570" cy="751041"/>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544A9D-3B30-D86A-52D9-32DBDD04F527}"/>
              </a:ext>
              <a:ext uri="{C183D7F6-B498-43B3-948B-1728B52AA6E4}">
                <adec:decorative xmlns:adec="http://schemas.microsoft.com/office/drawing/2017/decorative" val="1"/>
              </a:ext>
            </a:extLst>
          </p:cNvPr>
          <p:cNvCxnSpPr>
            <a:cxnSpLocks/>
          </p:cNvCxnSpPr>
          <p:nvPr/>
        </p:nvCxnSpPr>
        <p:spPr>
          <a:xfrm>
            <a:off x="7716526" y="3136026"/>
            <a:ext cx="3537573" cy="2012654"/>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hidden="1">
            <a:extLst>
              <a:ext uri="{FF2B5EF4-FFF2-40B4-BE49-F238E27FC236}">
                <a16:creationId xmlns:a16="http://schemas.microsoft.com/office/drawing/2014/main" id="{5940E6C4-D3E0-B270-344F-6DB27AEDF037}"/>
              </a:ext>
              <a:ext uri="{C183D7F6-B498-43B3-948B-1728B52AA6E4}">
                <adec:decorative xmlns:adec="http://schemas.microsoft.com/office/drawing/2017/decorative" val="1"/>
              </a:ext>
            </a:extLst>
          </p:cNvPr>
          <p:cNvCxnSpPr>
            <a:cxnSpLocks/>
          </p:cNvCxnSpPr>
          <p:nvPr/>
        </p:nvCxnSpPr>
        <p:spPr>
          <a:xfrm flipV="1">
            <a:off x="11386123" y="4696353"/>
            <a:ext cx="574767" cy="370569"/>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hidden="1">
            <a:extLst>
              <a:ext uri="{FF2B5EF4-FFF2-40B4-BE49-F238E27FC236}">
                <a16:creationId xmlns:a16="http://schemas.microsoft.com/office/drawing/2014/main" id="{5635DD51-3BAF-D6CC-9C46-1155B66FF40A}"/>
              </a:ext>
              <a:ext uri="{C183D7F6-B498-43B3-948B-1728B52AA6E4}">
                <adec:decorative xmlns:adec="http://schemas.microsoft.com/office/drawing/2017/decorative" val="1"/>
              </a:ext>
            </a:extLst>
          </p:cNvPr>
          <p:cNvCxnSpPr>
            <a:cxnSpLocks/>
          </p:cNvCxnSpPr>
          <p:nvPr/>
        </p:nvCxnSpPr>
        <p:spPr>
          <a:xfrm>
            <a:off x="10189325" y="3620352"/>
            <a:ext cx="1688855" cy="961860"/>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67D13BAE-7ED5-635C-7233-74E18447E2D6}"/>
              </a:ext>
              <a:ext uri="{C183D7F6-B498-43B3-948B-1728B52AA6E4}">
                <adec:decorative xmlns:adec="http://schemas.microsoft.com/office/drawing/2017/decorative" val="1"/>
              </a:ext>
            </a:extLst>
          </p:cNvPr>
          <p:cNvCxnSpPr>
            <a:cxnSpLocks/>
          </p:cNvCxnSpPr>
          <p:nvPr/>
        </p:nvCxnSpPr>
        <p:spPr>
          <a:xfrm flipV="1">
            <a:off x="10189325" y="2030434"/>
            <a:ext cx="2259662" cy="1429732"/>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C0AB4033-E8C7-AFBB-E211-2904C2C002E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8397" y="1824798"/>
            <a:ext cx="6581775" cy="3819525"/>
          </a:xfrm>
          <a:prstGeom prst="rect">
            <a:avLst/>
          </a:prstGeom>
        </p:spPr>
      </p:pic>
      <p:grpSp>
        <p:nvGrpSpPr>
          <p:cNvPr id="43" name="Group 42">
            <a:extLst>
              <a:ext uri="{FF2B5EF4-FFF2-40B4-BE49-F238E27FC236}">
                <a16:creationId xmlns:a16="http://schemas.microsoft.com/office/drawing/2014/main" id="{990132F7-895D-7726-CD8B-B2E4C204375B}"/>
              </a:ext>
              <a:ext uri="{C183D7F6-B498-43B3-948B-1728B52AA6E4}">
                <adec:decorative xmlns:adec="http://schemas.microsoft.com/office/drawing/2017/decorative" val="1"/>
              </a:ext>
            </a:extLst>
          </p:cNvPr>
          <p:cNvGrpSpPr/>
          <p:nvPr/>
        </p:nvGrpSpPr>
        <p:grpSpPr>
          <a:xfrm>
            <a:off x="6008397" y="1660112"/>
            <a:ext cx="7050597" cy="4148899"/>
            <a:chOff x="6198486" y="2709101"/>
            <a:chExt cx="7050597" cy="4148899"/>
          </a:xfrm>
        </p:grpSpPr>
        <p:sp>
          <p:nvSpPr>
            <p:cNvPr id="47" name="Graphic 129">
              <a:extLst>
                <a:ext uri="{FF2B5EF4-FFF2-40B4-BE49-F238E27FC236}">
                  <a16:creationId xmlns:a16="http://schemas.microsoft.com/office/drawing/2014/main" id="{AE42D3D5-6D3B-B0DC-5AD2-F93CEAE694EB}"/>
                </a:ext>
              </a:extLst>
            </p:cNvPr>
            <p:cNvSpPr/>
            <p:nvPr/>
          </p:nvSpPr>
          <p:spPr>
            <a:xfrm>
              <a:off x="6437729" y="2709101"/>
              <a:ext cx="6811354" cy="4148899"/>
            </a:xfrm>
            <a:custGeom>
              <a:avLst/>
              <a:gdLst>
                <a:gd name="connsiteX0" fmla="*/ 6811355 w 6811354"/>
                <a:gd name="connsiteY0" fmla="*/ 0 h 4148899"/>
                <a:gd name="connsiteX1" fmla="*/ 3907944 w 6811354"/>
                <a:gd name="connsiteY1" fmla="*/ 1814894 h 4148899"/>
                <a:gd name="connsiteX2" fmla="*/ 3909278 w 6811354"/>
                <a:gd name="connsiteY2" fmla="*/ 1946624 h 4148899"/>
                <a:gd name="connsiteX3" fmla="*/ 5669688 w 6811354"/>
                <a:gd name="connsiteY3" fmla="*/ 2942463 h 4148899"/>
                <a:gd name="connsiteX4" fmla="*/ 5672927 w 6811354"/>
                <a:gd name="connsiteY4" fmla="*/ 3073051 h 4148899"/>
                <a:gd name="connsiteX5" fmla="*/ 5048849 w 6811354"/>
                <a:gd name="connsiteY5" fmla="*/ 3469196 h 4148899"/>
                <a:gd name="connsiteX6" fmla="*/ 4970268 w 6811354"/>
                <a:gd name="connsiteY6" fmla="*/ 3471101 h 4148899"/>
                <a:gd name="connsiteX7" fmla="*/ 1468877 w 6811354"/>
                <a:gd name="connsiteY7" fmla="*/ 1475423 h 4148899"/>
                <a:gd name="connsiteX8" fmla="*/ 1393916 w 6811354"/>
                <a:gd name="connsiteY8" fmla="*/ 1475137 h 4148899"/>
                <a:gd name="connsiteX9" fmla="*/ 38984 w 6811354"/>
                <a:gd name="connsiteY9" fmla="*/ 2234375 h 4148899"/>
                <a:gd name="connsiteX10" fmla="*/ 37746 w 6811354"/>
                <a:gd name="connsiteY10" fmla="*/ 2366677 h 4148899"/>
                <a:gd name="connsiteX11" fmla="*/ 1861117 w 6811354"/>
                <a:gd name="connsiteY11" fmla="*/ 3445669 h 4148899"/>
                <a:gd name="connsiteX12" fmla="*/ 1859879 w 6811354"/>
                <a:gd name="connsiteY12" fmla="*/ 3577971 h 4148899"/>
                <a:gd name="connsiteX13" fmla="*/ 872327 w 6811354"/>
                <a:gd name="connsiteY13" fmla="*/ 4148900 h 41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11354" h="4148899">
                  <a:moveTo>
                    <a:pt x="6811355" y="0"/>
                  </a:moveTo>
                  <a:lnTo>
                    <a:pt x="3907944" y="1814894"/>
                  </a:lnTo>
                  <a:cubicBezTo>
                    <a:pt x="3857652" y="1844802"/>
                    <a:pt x="3858414" y="1917764"/>
                    <a:pt x="3909278" y="1946624"/>
                  </a:cubicBezTo>
                  <a:lnTo>
                    <a:pt x="5669688" y="2942463"/>
                  </a:lnTo>
                  <a:cubicBezTo>
                    <a:pt x="5719695" y="2970848"/>
                    <a:pt x="5721409" y="3042285"/>
                    <a:pt x="5672927" y="3073051"/>
                  </a:cubicBezTo>
                  <a:lnTo>
                    <a:pt x="5048849" y="3469196"/>
                  </a:lnTo>
                  <a:cubicBezTo>
                    <a:pt x="5025036" y="3484340"/>
                    <a:pt x="4994747" y="3485007"/>
                    <a:pt x="4970268" y="3471101"/>
                  </a:cubicBezTo>
                  <a:lnTo>
                    <a:pt x="1468877" y="1475423"/>
                  </a:lnTo>
                  <a:cubicBezTo>
                    <a:pt x="1445636" y="1462183"/>
                    <a:pt x="1417252" y="1462088"/>
                    <a:pt x="1393916" y="1475137"/>
                  </a:cubicBezTo>
                  <a:lnTo>
                    <a:pt x="38984" y="2234375"/>
                  </a:lnTo>
                  <a:cubicBezTo>
                    <a:pt x="-12451" y="2263140"/>
                    <a:pt x="-13117" y="2336864"/>
                    <a:pt x="37746" y="2366677"/>
                  </a:cubicBezTo>
                  <a:lnTo>
                    <a:pt x="1861117" y="3445669"/>
                  </a:lnTo>
                  <a:cubicBezTo>
                    <a:pt x="1911980" y="3475387"/>
                    <a:pt x="1911314" y="3549110"/>
                    <a:pt x="1859879" y="3577971"/>
                  </a:cubicBezTo>
                  <a:lnTo>
                    <a:pt x="872327" y="4148900"/>
                  </a:lnTo>
                </a:path>
              </a:pathLst>
            </a:custGeom>
            <a:noFill/>
            <a:ln w="19050" cap="flat">
              <a:solidFill>
                <a:schemeClr val="bg1"/>
              </a:solidFill>
              <a:prstDash val="solid"/>
              <a:miter/>
            </a:ln>
          </p:spPr>
          <p:txBody>
            <a:bodyPr rtlCol="0" anchor="ctr"/>
            <a:lstStyle/>
            <a:p>
              <a:endParaRPr lang="en-US"/>
            </a:p>
          </p:txBody>
        </p:sp>
        <p:pic>
          <p:nvPicPr>
            <p:cNvPr id="48" name="Graphic 47">
              <a:extLst>
                <a:ext uri="{FF2B5EF4-FFF2-40B4-BE49-F238E27FC236}">
                  <a16:creationId xmlns:a16="http://schemas.microsoft.com/office/drawing/2014/main" id="{51DF6DF6-056F-36EA-5F46-3AE4597F25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8486" y="2873787"/>
              <a:ext cx="6581775" cy="3819525"/>
            </a:xfrm>
            <a:prstGeom prst="rect">
              <a:avLst/>
            </a:prstGeom>
          </p:spPr>
        </p:pic>
      </p:grpSp>
      <p:pic>
        <p:nvPicPr>
          <p:cNvPr id="49" name="Graphic 48">
            <a:extLst>
              <a:ext uri="{FF2B5EF4-FFF2-40B4-BE49-F238E27FC236}">
                <a16:creationId xmlns:a16="http://schemas.microsoft.com/office/drawing/2014/main" id="{7C638B41-1260-D5F2-E09A-8B2BE8A7860A}"/>
              </a:ext>
              <a:ext uri="{C183D7F6-B498-43B3-948B-1728B52AA6E4}">
                <adec:decorative xmlns:adec="http://schemas.microsoft.com/office/drawing/2017/decorative" val="1"/>
              </a:ext>
            </a:extLst>
          </p:cNvPr>
          <p:cNvPicPr>
            <a:picLocks noChangeAspect="1"/>
          </p:cNvPicPr>
          <p:nvPr/>
        </p:nvPicPr>
        <p:blipFill rotWithShape="1">
          <a:blip r:embed="rId7">
            <a:alphaModFix/>
            <a:extLst>
              <a:ext uri="{96DAC541-7B7A-43D3-8B79-37D633B846F1}">
                <asvg:svgBlip xmlns:asvg="http://schemas.microsoft.com/office/drawing/2016/SVG/main" r:embed="rId8"/>
              </a:ext>
            </a:extLst>
          </a:blip>
          <a:srcRect t="4843" r="39684"/>
          <a:stretch/>
        </p:blipFill>
        <p:spPr>
          <a:xfrm>
            <a:off x="10015320" y="-1203098"/>
            <a:ext cx="3021928" cy="4658762"/>
          </a:xfrm>
          <a:prstGeom prst="rect">
            <a:avLst/>
          </a:prstGeom>
        </p:spPr>
      </p:pic>
      <p:sp>
        <p:nvSpPr>
          <p:cNvPr id="50" name="Rectangle 49">
            <a:extLst>
              <a:ext uri="{FF2B5EF4-FFF2-40B4-BE49-F238E27FC236}">
                <a16:creationId xmlns:a16="http://schemas.microsoft.com/office/drawing/2014/main" id="{937E4E98-8AAA-DB5E-5AA5-2685510611F9}"/>
              </a:ext>
              <a:ext uri="{C183D7F6-B498-43B3-948B-1728B52AA6E4}">
                <adec:decorative xmlns:adec="http://schemas.microsoft.com/office/drawing/2017/decorative" val="1"/>
              </a:ext>
            </a:extLst>
          </p:cNvPr>
          <p:cNvSpPr/>
          <p:nvPr/>
        </p:nvSpPr>
        <p:spPr bwMode="auto">
          <a:xfrm rot="2700000">
            <a:off x="11093447" y="4492803"/>
            <a:ext cx="373699" cy="378172"/>
          </a:xfrm>
          <a:custGeom>
            <a:avLst/>
            <a:gdLst>
              <a:gd name="connsiteX0" fmla="*/ 0 w 331904"/>
              <a:gd name="connsiteY0" fmla="*/ 0 h 311794"/>
              <a:gd name="connsiteX1" fmla="*/ 331904 w 331904"/>
              <a:gd name="connsiteY1" fmla="*/ 0 h 311794"/>
              <a:gd name="connsiteX2" fmla="*/ 331904 w 331904"/>
              <a:gd name="connsiteY2" fmla="*/ 311794 h 311794"/>
              <a:gd name="connsiteX3" fmla="*/ 0 w 331904"/>
              <a:gd name="connsiteY3" fmla="*/ 311794 h 311794"/>
              <a:gd name="connsiteX4" fmla="*/ 0 w 331904"/>
              <a:gd name="connsiteY4" fmla="*/ 0 h 311794"/>
              <a:gd name="connsiteX0" fmla="*/ 0 w 390908"/>
              <a:gd name="connsiteY0" fmla="*/ 73754 h 385548"/>
              <a:gd name="connsiteX1" fmla="*/ 390908 w 390908"/>
              <a:gd name="connsiteY1" fmla="*/ 0 h 385548"/>
              <a:gd name="connsiteX2" fmla="*/ 331904 w 390908"/>
              <a:gd name="connsiteY2" fmla="*/ 385548 h 385548"/>
              <a:gd name="connsiteX3" fmla="*/ 0 w 390908"/>
              <a:gd name="connsiteY3" fmla="*/ 385548 h 385548"/>
              <a:gd name="connsiteX4" fmla="*/ 0 w 390908"/>
              <a:gd name="connsiteY4" fmla="*/ 73754 h 385548"/>
              <a:gd name="connsiteX0" fmla="*/ 90964 w 390908"/>
              <a:gd name="connsiteY0" fmla="*/ 120466 h 385548"/>
              <a:gd name="connsiteX1" fmla="*/ 390908 w 390908"/>
              <a:gd name="connsiteY1" fmla="*/ 0 h 385548"/>
              <a:gd name="connsiteX2" fmla="*/ 331904 w 390908"/>
              <a:gd name="connsiteY2" fmla="*/ 385548 h 385548"/>
              <a:gd name="connsiteX3" fmla="*/ 0 w 390908"/>
              <a:gd name="connsiteY3" fmla="*/ 385548 h 385548"/>
              <a:gd name="connsiteX4" fmla="*/ 90964 w 390908"/>
              <a:gd name="connsiteY4" fmla="*/ 120466 h 385548"/>
              <a:gd name="connsiteX0" fmla="*/ 90964 w 390908"/>
              <a:gd name="connsiteY0" fmla="*/ 76214 h 385548"/>
              <a:gd name="connsiteX1" fmla="*/ 390908 w 390908"/>
              <a:gd name="connsiteY1" fmla="*/ 0 h 385548"/>
              <a:gd name="connsiteX2" fmla="*/ 331904 w 390908"/>
              <a:gd name="connsiteY2" fmla="*/ 385548 h 385548"/>
              <a:gd name="connsiteX3" fmla="*/ 0 w 390908"/>
              <a:gd name="connsiteY3" fmla="*/ 385548 h 385548"/>
              <a:gd name="connsiteX4" fmla="*/ 90964 w 390908"/>
              <a:gd name="connsiteY4" fmla="*/ 76214 h 385548"/>
              <a:gd name="connsiteX0" fmla="*/ 90964 w 390908"/>
              <a:gd name="connsiteY0" fmla="*/ 76214 h 385548"/>
              <a:gd name="connsiteX1" fmla="*/ 390908 w 390908"/>
              <a:gd name="connsiteY1" fmla="*/ 0 h 385548"/>
              <a:gd name="connsiteX2" fmla="*/ 309777 w 390908"/>
              <a:gd name="connsiteY2" fmla="*/ 324087 h 385548"/>
              <a:gd name="connsiteX3" fmla="*/ 0 w 390908"/>
              <a:gd name="connsiteY3" fmla="*/ 385548 h 385548"/>
              <a:gd name="connsiteX4" fmla="*/ 90964 w 390908"/>
              <a:gd name="connsiteY4" fmla="*/ 76214 h 385548"/>
              <a:gd name="connsiteX0" fmla="*/ 90964 w 390908"/>
              <a:gd name="connsiteY0" fmla="*/ 76214 h 385548"/>
              <a:gd name="connsiteX1" fmla="*/ 390908 w 390908"/>
              <a:gd name="connsiteY1" fmla="*/ 0 h 385548"/>
              <a:gd name="connsiteX2" fmla="*/ 319610 w 390908"/>
              <a:gd name="connsiteY2" fmla="*/ 299503 h 385548"/>
              <a:gd name="connsiteX3" fmla="*/ 0 w 390908"/>
              <a:gd name="connsiteY3" fmla="*/ 385548 h 385548"/>
              <a:gd name="connsiteX4" fmla="*/ 90964 w 390908"/>
              <a:gd name="connsiteY4" fmla="*/ 76214 h 385548"/>
              <a:gd name="connsiteX0" fmla="*/ 73755 w 373699"/>
              <a:gd name="connsiteY0" fmla="*/ 76214 h 378172"/>
              <a:gd name="connsiteX1" fmla="*/ 373699 w 373699"/>
              <a:gd name="connsiteY1" fmla="*/ 0 h 378172"/>
              <a:gd name="connsiteX2" fmla="*/ 302401 w 373699"/>
              <a:gd name="connsiteY2" fmla="*/ 299503 h 378172"/>
              <a:gd name="connsiteX3" fmla="*/ 0 w 373699"/>
              <a:gd name="connsiteY3" fmla="*/ 378172 h 378172"/>
              <a:gd name="connsiteX4" fmla="*/ 73755 w 373699"/>
              <a:gd name="connsiteY4" fmla="*/ 76214 h 3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99" h="378172">
                <a:moveTo>
                  <a:pt x="73755" y="76214"/>
                </a:moveTo>
                <a:lnTo>
                  <a:pt x="373699" y="0"/>
                </a:lnTo>
                <a:lnTo>
                  <a:pt x="302401" y="299503"/>
                </a:lnTo>
                <a:lnTo>
                  <a:pt x="0" y="378172"/>
                </a:lnTo>
                <a:lnTo>
                  <a:pt x="73755" y="76214"/>
                </a:lnTo>
                <a:close/>
              </a:path>
            </a:pathLst>
          </a:custGeom>
          <a:solidFill>
            <a:srgbClr val="298E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96763633-C8D5-CC00-C91D-48EABA4A843B}"/>
              </a:ext>
              <a:ext uri="{C183D7F6-B498-43B3-948B-1728B52AA6E4}">
                <adec:decorative xmlns:adec="http://schemas.microsoft.com/office/drawing/2017/decorative" val="1"/>
              </a:ext>
            </a:extLst>
          </p:cNvPr>
          <p:cNvSpPr/>
          <p:nvPr/>
        </p:nvSpPr>
        <p:spPr bwMode="auto">
          <a:xfrm>
            <a:off x="0" y="5910194"/>
            <a:ext cx="12192000" cy="654380"/>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err="1">
              <a:solidFill>
                <a:schemeClr val="bg1"/>
              </a:solidFill>
              <a:latin typeface="+mj-lt"/>
            </a:endParaRPr>
          </a:p>
        </p:txBody>
      </p:sp>
      <p:sp>
        <p:nvSpPr>
          <p:cNvPr id="58" name="Rectangle: Rounded Corners 57">
            <a:extLst>
              <a:ext uri="{FF2B5EF4-FFF2-40B4-BE49-F238E27FC236}">
                <a16:creationId xmlns:a16="http://schemas.microsoft.com/office/drawing/2014/main" id="{6AF096BF-9C62-C3F8-D6DF-1E41932A8653}"/>
              </a:ext>
              <a:ext uri="{C183D7F6-B498-43B3-948B-1728B52AA6E4}">
                <adec:decorative xmlns:adec="http://schemas.microsoft.com/office/drawing/2017/decorative" val="0"/>
              </a:ext>
            </a:extLst>
          </p:cNvPr>
          <p:cNvSpPr/>
          <p:nvPr/>
        </p:nvSpPr>
        <p:spPr bwMode="auto">
          <a:xfrm>
            <a:off x="588269" y="2039245"/>
            <a:ext cx="5124571" cy="2376817"/>
          </a:xfrm>
          <a:prstGeom prst="roundRect">
            <a:avLst>
              <a:gd name="adj" fmla="val 3836"/>
            </a:avLst>
          </a:prstGeom>
          <a:solidFill>
            <a:srgbClr val="FFFFFF">
              <a:alpha val="90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274320" bIns="182880" numCol="1" spcCol="0" rtlCol="0" fromWordArt="0" anchor="t" anchorCtr="0" forceAA="0" compatLnSpc="1">
            <a:prstTxWarp prst="textNoShape">
              <a:avLst/>
            </a:prstTxWarp>
            <a:noAutofit/>
          </a:bodyPr>
          <a:lstStyle/>
          <a:p>
            <a:pPr>
              <a:spcAft>
                <a:spcPts val="600"/>
              </a:spcAft>
              <a:defRPr/>
            </a:pPr>
            <a:r>
              <a:rPr lang="en-US" sz="2400" b="1">
                <a:gradFill>
                  <a:gsLst>
                    <a:gs pos="0">
                      <a:srgbClr val="C03BC4"/>
                    </a:gs>
                    <a:gs pos="57000">
                      <a:srgbClr val="0078D4"/>
                    </a:gs>
                  </a:gsLst>
                  <a:lin ang="3000000" scaled="0"/>
                </a:gradFill>
              </a:rPr>
              <a:t>Stage 2</a:t>
            </a:r>
          </a:p>
          <a:p>
            <a:pPr>
              <a:spcAft>
                <a:spcPts val="600"/>
              </a:spcAft>
              <a:defRPr/>
            </a:pPr>
            <a:r>
              <a:rPr lang="en-US" sz="2000" kern="100" spc="-30">
                <a:solidFill>
                  <a:schemeClr val="tx1"/>
                </a:solidFill>
                <a:ea typeface="Calibri" panose="020F0502020204030204" pitchFamily="34" charset="0"/>
                <a:cs typeface="Segoe Sans Display"/>
              </a:rPr>
              <a:t>Estimate project costs in Azure</a:t>
            </a:r>
            <a:endParaRPr lang="en-US" sz="2000" kern="100" spc="-30">
              <a:solidFill>
                <a:schemeClr val="tx1"/>
              </a:solidFill>
              <a:ea typeface="Calibri" panose="020F0502020204030204" pitchFamily="34" charset="0"/>
              <a:cs typeface="Segoe Sans Display" pitchFamily="2" charset="0"/>
            </a:endParaRPr>
          </a:p>
          <a:p>
            <a:pPr>
              <a:defRPr/>
            </a:pPr>
            <a:r>
              <a:rPr lang="en-US" sz="1200">
                <a:solidFill>
                  <a:schemeClr val="tx1"/>
                </a:solidFill>
                <a:ea typeface="+mn-lt"/>
                <a:cs typeface="+mn-lt"/>
              </a:rPr>
              <a:t>Leveraged Azure Migrate to help assess current on-prem environment, create a migration timeline, and generate a business case to understand long-term cost benefits. Reviewed Azure Architecture Center get guidance to build the OpenAI chatbot.</a:t>
            </a:r>
            <a:br>
              <a:rPr lang="en-US" sz="1200">
                <a:ea typeface="+mn-lt"/>
                <a:cs typeface="+mn-lt"/>
              </a:rPr>
            </a:br>
            <a:br>
              <a:rPr lang="en-US" sz="1200">
                <a:ea typeface="+mn-lt"/>
                <a:cs typeface="+mn-lt"/>
              </a:rPr>
            </a:br>
            <a:r>
              <a:rPr lang="en-US" sz="1200">
                <a:solidFill>
                  <a:schemeClr val="tx1"/>
                </a:solidFill>
                <a:ea typeface="+mn-lt"/>
                <a:cs typeface="+mn-lt"/>
              </a:rPr>
              <a:t>Calculated TCO and identify what Azure services they’ll need.</a:t>
            </a:r>
          </a:p>
        </p:txBody>
      </p:sp>
      <p:sp>
        <p:nvSpPr>
          <p:cNvPr id="52" name="TextBox 51">
            <a:extLst>
              <a:ext uri="{FF2B5EF4-FFF2-40B4-BE49-F238E27FC236}">
                <a16:creationId xmlns:a16="http://schemas.microsoft.com/office/drawing/2014/main" id="{06688C45-9F23-ED83-8C0E-F3442B09E585}"/>
              </a:ext>
            </a:extLst>
          </p:cNvPr>
          <p:cNvSpPr txBox="1"/>
          <p:nvPr/>
        </p:nvSpPr>
        <p:spPr>
          <a:xfrm flipH="1">
            <a:off x="585148" y="6072629"/>
            <a:ext cx="3020246" cy="307777"/>
          </a:xfrm>
          <a:prstGeom prst="rect">
            <a:avLst/>
          </a:prstGeom>
          <a:noFill/>
        </p:spPr>
        <p:txBody>
          <a:bodyPr wrap="square" lIns="0" tIns="0" rIns="0" bIns="0" rtlCol="0" anchor="t">
            <a:spAutoFit/>
          </a:bodyPr>
          <a:lstStyle/>
          <a:p>
            <a:r>
              <a:rPr lang="en-US" sz="2000">
                <a:ln w="3175">
                  <a:noFill/>
                </a:ln>
                <a:solidFill>
                  <a:srgbClr val="EAD1EB"/>
                </a:solidFill>
                <a:latin typeface="Segoe Sans Display Semibold" pitchFamily="2" charset="0"/>
                <a:cs typeface="Segoe Sans Display Semibold" pitchFamily="2" charset="0"/>
              </a:rPr>
              <a:t>Resources &amp; solutions:</a:t>
            </a:r>
          </a:p>
        </p:txBody>
      </p:sp>
      <p:sp>
        <p:nvSpPr>
          <p:cNvPr id="54" name="Rectangle 53">
            <a:extLst>
              <a:ext uri="{FF2B5EF4-FFF2-40B4-BE49-F238E27FC236}">
                <a16:creationId xmlns:a16="http://schemas.microsoft.com/office/drawing/2014/main" id="{D7BE1BC6-52D6-DE81-1491-70D0857CD479}"/>
              </a:ext>
              <a:ext uri="{C183D7F6-B498-43B3-948B-1728B52AA6E4}">
                <adec:decorative xmlns:adec="http://schemas.microsoft.com/office/drawing/2017/decorative" val="0"/>
              </a:ext>
            </a:extLst>
          </p:cNvPr>
          <p:cNvSpPr/>
          <p:nvPr/>
        </p:nvSpPr>
        <p:spPr bwMode="auto">
          <a:xfrm>
            <a:off x="3532882" y="6057926"/>
            <a:ext cx="2209069"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200"/>
              </a:spcAft>
              <a:buClr>
                <a:schemeClr val="tx1"/>
              </a:buClr>
              <a:buSzPct val="100000"/>
              <a:defRPr/>
            </a:pPr>
            <a:r>
              <a:rPr lang="en-US" sz="1600">
                <a:solidFill>
                  <a:schemeClr val="bg1"/>
                </a:solidFill>
                <a:hlinkClick r:id="rId9">
                  <a:extLst>
                    <a:ext uri="{A12FA001-AC4F-418D-AE19-62706E023703}">
                      <ahyp:hlinkClr xmlns:ahyp="http://schemas.microsoft.com/office/drawing/2018/hyperlinkcolor" val="tx"/>
                    </a:ext>
                  </a:extLst>
                </a:hlinkClick>
              </a:rPr>
              <a:t>Azure Migrate</a:t>
            </a:r>
            <a:endParaRPr lang="en-US" sz="1600">
              <a:solidFill>
                <a:schemeClr val="bg1"/>
              </a:solidFill>
              <a:cs typeface="Segoe Sans Display" pitchFamily="2" charset="0"/>
            </a:endParaRPr>
          </a:p>
        </p:txBody>
      </p:sp>
      <p:sp>
        <p:nvSpPr>
          <p:cNvPr id="55" name="Rectangle 54">
            <a:extLst>
              <a:ext uri="{FF2B5EF4-FFF2-40B4-BE49-F238E27FC236}">
                <a16:creationId xmlns:a16="http://schemas.microsoft.com/office/drawing/2014/main" id="{DB76FF24-1B70-9FBE-4A20-7903C24503F4}"/>
              </a:ext>
              <a:ext uri="{C183D7F6-B498-43B3-948B-1728B52AA6E4}">
                <adec:decorative xmlns:adec="http://schemas.microsoft.com/office/drawing/2017/decorative" val="0"/>
              </a:ext>
            </a:extLst>
          </p:cNvPr>
          <p:cNvSpPr/>
          <p:nvPr/>
        </p:nvSpPr>
        <p:spPr bwMode="auto">
          <a:xfrm>
            <a:off x="5719668" y="6057925"/>
            <a:ext cx="2480750"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200"/>
              </a:spcAft>
              <a:buClr>
                <a:schemeClr val="tx1"/>
              </a:buClr>
              <a:buSzPct val="100000"/>
              <a:defRPr/>
            </a:pPr>
            <a:r>
              <a:rPr lang="en-US" sz="1600" u="sng">
                <a:solidFill>
                  <a:schemeClr val="bg1"/>
                </a:solidFill>
                <a:hlinkClick r:id="rId10">
                  <a:extLst>
                    <a:ext uri="{A12FA001-AC4F-418D-AE19-62706E023703}">
                      <ahyp:hlinkClr xmlns:ahyp="http://schemas.microsoft.com/office/drawing/2018/hyperlinkcolor" val="tx"/>
                    </a:ext>
                  </a:extLst>
                </a:hlinkClick>
              </a:rPr>
              <a:t>TCO calculator</a:t>
            </a:r>
            <a:endParaRPr lang="en-US" sz="1600">
              <a:solidFill>
                <a:schemeClr val="bg1"/>
              </a:solidFill>
              <a:cs typeface="Segoe Sans Display" pitchFamily="2" charset="0"/>
            </a:endParaRPr>
          </a:p>
        </p:txBody>
      </p:sp>
      <p:sp>
        <p:nvSpPr>
          <p:cNvPr id="56" name="Rectangle 55">
            <a:extLst>
              <a:ext uri="{FF2B5EF4-FFF2-40B4-BE49-F238E27FC236}">
                <a16:creationId xmlns:a16="http://schemas.microsoft.com/office/drawing/2014/main" id="{BC9D19E0-DF86-5631-D874-924235C768CA}"/>
              </a:ext>
              <a:ext uri="{C183D7F6-B498-43B3-948B-1728B52AA6E4}">
                <adec:decorative xmlns:adec="http://schemas.microsoft.com/office/drawing/2017/decorative" val="0"/>
              </a:ext>
            </a:extLst>
          </p:cNvPr>
          <p:cNvSpPr/>
          <p:nvPr/>
        </p:nvSpPr>
        <p:spPr bwMode="auto">
          <a:xfrm>
            <a:off x="8171457" y="6057925"/>
            <a:ext cx="3226360"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200"/>
              </a:spcAft>
              <a:buClr>
                <a:schemeClr val="tx1"/>
              </a:buClr>
              <a:buSzPct val="100000"/>
              <a:defRPr/>
            </a:pPr>
            <a:r>
              <a:rPr lang="en-US" sz="1600" u="sng">
                <a:solidFill>
                  <a:schemeClr val="bg1"/>
                </a:solidFill>
                <a:hlinkClick r:id="rId11">
                  <a:extLst>
                    <a:ext uri="{A12FA001-AC4F-418D-AE19-62706E023703}">
                      <ahyp:hlinkClr xmlns:ahyp="http://schemas.microsoft.com/office/drawing/2018/hyperlinkcolor" val="tx"/>
                    </a:ext>
                  </a:extLst>
                </a:hlinkClick>
              </a:rPr>
              <a:t>Azure Architecture Center</a:t>
            </a:r>
            <a:endParaRPr lang="en-US" sz="1600">
              <a:solidFill>
                <a:schemeClr val="bg1"/>
              </a:solidFill>
              <a:cs typeface="Segoe Sans Display" pitchFamily="2" charset="0"/>
            </a:endParaRPr>
          </a:p>
        </p:txBody>
      </p:sp>
    </p:spTree>
    <p:extLst>
      <p:ext uri="{BB962C8B-B14F-4D97-AF65-F5344CB8AC3E}">
        <p14:creationId xmlns:p14="http://schemas.microsoft.com/office/powerpoint/2010/main" val="2499866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42" presetClass="path" presetSubtype="0" decel="100000" fill="hold" grpId="1" nodeType="withEffect">
                                  <p:stCondLst>
                                    <p:cond delay="0"/>
                                  </p:stCondLst>
                                  <p:childTnLst>
                                    <p:animMotion origin="layout" path="M -3.54167E-6 -1.85185E-6 L -3.54167E-6 0.04352 " pathEditMode="relative" rAng="0" ptsTypes="AA">
                                      <p:cBhvr>
                                        <p:cTn id="9" dur="600" spd="-100000" fill="hold"/>
                                        <p:tgtEl>
                                          <p:spTgt spid="58"/>
                                        </p:tgtEl>
                                        <p:attrNameLst>
                                          <p:attrName>ppt_x</p:attrName>
                                          <p:attrName>ppt_y</p:attrName>
                                        </p:attrNameLst>
                                      </p:cBhvr>
                                      <p:rCtr x="0" y="2176"/>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5E-6 -3.7037E-7 L 5E-6 0.04352 " pathEditMode="relative" rAng="0" ptsTypes="AA">
                                      <p:cBhvr>
                                        <p:cTn id="14" dur="600" spd="-100000" fill="hold"/>
                                        <p:tgtEl>
                                          <p:spTgt spid="52"/>
                                        </p:tgtEl>
                                        <p:attrNameLst>
                                          <p:attrName>ppt_x</p:attrName>
                                          <p:attrName>ppt_y</p:attrName>
                                        </p:attrNameLst>
                                      </p:cBhvr>
                                      <p:rCtr x="0" y="2176"/>
                                    </p:animMotion>
                                  </p:childTnLst>
                                </p:cTn>
                              </p:par>
                              <p:par>
                                <p:cTn id="15" presetID="10" presetClass="entr" presetSubtype="0" fill="hold" grpId="0" nodeType="withEffect">
                                  <p:stCondLst>
                                    <p:cond delay="25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grpId="1" nodeType="withEffect">
                                  <p:stCondLst>
                                    <p:cond delay="250"/>
                                  </p:stCondLst>
                                  <p:childTnLst>
                                    <p:animMotion origin="layout" path="M 1.45833E-6 -3.33333E-6 L 1.45833E-6 0.04352 " pathEditMode="relative" rAng="0" ptsTypes="AA">
                                      <p:cBhvr>
                                        <p:cTn id="19" dur="600" spd="-100000" fill="hold"/>
                                        <p:tgtEl>
                                          <p:spTgt spid="54"/>
                                        </p:tgtEl>
                                        <p:attrNameLst>
                                          <p:attrName>ppt_x</p:attrName>
                                          <p:attrName>ppt_y</p:attrName>
                                        </p:attrNameLst>
                                      </p:cBhvr>
                                      <p:rCtr x="0" y="2176"/>
                                    </p:animMotion>
                                  </p:childTnLst>
                                </p:cTn>
                              </p:par>
                              <p:par>
                                <p:cTn id="20" presetID="10" presetClass="entr" presetSubtype="0" fill="hold" grpId="0" nodeType="withEffect">
                                  <p:stCondLst>
                                    <p:cond delay="25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42" presetClass="path" presetSubtype="0" decel="100000" fill="hold" grpId="1" nodeType="withEffect">
                                  <p:stCondLst>
                                    <p:cond delay="250"/>
                                  </p:stCondLst>
                                  <p:childTnLst>
                                    <p:animMotion origin="layout" path="M -3.33333E-6 -3.33333E-6 L -3.33333E-6 0.04352 " pathEditMode="relative" rAng="0" ptsTypes="AA">
                                      <p:cBhvr>
                                        <p:cTn id="24" dur="600" spd="-100000" fill="hold"/>
                                        <p:tgtEl>
                                          <p:spTgt spid="55"/>
                                        </p:tgtEl>
                                        <p:attrNameLst>
                                          <p:attrName>ppt_x</p:attrName>
                                          <p:attrName>ppt_y</p:attrName>
                                        </p:attrNameLst>
                                      </p:cBhvr>
                                      <p:rCtr x="0" y="2176"/>
                                    </p:animMotion>
                                  </p:childTnLst>
                                </p:cTn>
                              </p:par>
                              <p:par>
                                <p:cTn id="25" presetID="10" presetClass="entr" presetSubtype="0" fill="hold" grpId="0" nodeType="withEffect">
                                  <p:stCondLst>
                                    <p:cond delay="25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42" presetClass="path" presetSubtype="0" decel="100000" fill="hold" grpId="1" nodeType="withEffect">
                                  <p:stCondLst>
                                    <p:cond delay="250"/>
                                  </p:stCondLst>
                                  <p:childTnLst>
                                    <p:animMotion origin="layout" path="M -3.95833E-6 -3.33333E-6 L -3.95833E-6 0.04352 " pathEditMode="relative" rAng="0" ptsTypes="AA">
                                      <p:cBhvr>
                                        <p:cTn id="29" dur="600" spd="-100000" fill="hold"/>
                                        <p:tgtEl>
                                          <p:spTgt spid="56"/>
                                        </p:tgtEl>
                                        <p:attrNameLst>
                                          <p:attrName>ppt_x</p:attrName>
                                          <p:attrName>ppt_y</p:attrName>
                                        </p:attrNameLst>
                                      </p:cBhvr>
                                      <p:rCtr x="0" y="2176"/>
                                    </p:animMotion>
                                  </p:childTnLst>
                                </p:cTn>
                              </p:par>
                              <p:par>
                                <p:cTn id="30" presetID="22" presetClass="entr" presetSubtype="4" fill="hold"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par>
                                <p:cTn id="33" presetID="22" presetClass="entr" presetSubtype="8" fill="hold" nodeType="withEffect">
                                  <p:stCondLst>
                                    <p:cond delay="75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2" grpId="0"/>
      <p:bldP spid="52" grpId="1"/>
      <p:bldP spid="54" grpId="0"/>
      <p:bldP spid="54" grpId="1"/>
      <p:bldP spid="55" grpId="0"/>
      <p:bldP spid="55" grpId="1"/>
      <p:bldP spid="56" grpId="0"/>
      <p:bldP spid="5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18520" cy="492443"/>
          </a:xfrm>
        </p:spPr>
        <p:txBody>
          <a:bodyPr/>
          <a:lstStyle/>
          <a:p>
            <a:r>
              <a:rPr lang="en-US" sz="3200">
                <a:cs typeface="Segoe UI"/>
              </a:rPr>
              <a:t>A look at the customer pricing journey  </a:t>
            </a:r>
            <a:endParaRPr lang="en-US" sz="3200"/>
          </a:p>
        </p:txBody>
      </p:sp>
      <p:cxnSp>
        <p:nvCxnSpPr>
          <p:cNvPr id="12" name="Straight Connector 11">
            <a:extLst>
              <a:ext uri="{FF2B5EF4-FFF2-40B4-BE49-F238E27FC236}">
                <a16:creationId xmlns:a16="http://schemas.microsoft.com/office/drawing/2014/main" id="{5CCF95F8-0C0C-3ED9-3DC8-E956E548C244}"/>
              </a:ext>
              <a:ext uri="{C183D7F6-B498-43B3-948B-1728B52AA6E4}">
                <adec:decorative xmlns:adec="http://schemas.microsoft.com/office/drawing/2017/decorative" val="1"/>
              </a:ext>
            </a:extLst>
          </p:cNvPr>
          <p:cNvCxnSpPr>
            <a:cxnSpLocks/>
          </p:cNvCxnSpPr>
          <p:nvPr/>
        </p:nvCxnSpPr>
        <p:spPr>
          <a:xfrm flipV="1">
            <a:off x="6883047" y="5254333"/>
            <a:ext cx="1187931" cy="680480"/>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8352DC5-5E1B-965A-FDD7-BFF1D1535808}"/>
              </a:ext>
              <a:ext uri="{C183D7F6-B498-43B3-948B-1728B52AA6E4}">
                <adec:decorative xmlns:adec="http://schemas.microsoft.com/office/drawing/2017/decorative" val="1"/>
              </a:ext>
            </a:extLst>
          </p:cNvPr>
          <p:cNvCxnSpPr>
            <a:cxnSpLocks/>
          </p:cNvCxnSpPr>
          <p:nvPr/>
        </p:nvCxnSpPr>
        <p:spPr>
          <a:xfrm flipH="1" flipV="1">
            <a:off x="6247640" y="3998710"/>
            <a:ext cx="1804958" cy="1076625"/>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B1A6B5-A2EB-6BFE-FB82-DABFD2E25EB8}"/>
              </a:ext>
              <a:ext uri="{C183D7F6-B498-43B3-948B-1728B52AA6E4}">
                <adec:decorative xmlns:adec="http://schemas.microsoft.com/office/drawing/2017/decorative" val="1"/>
              </a:ext>
            </a:extLst>
          </p:cNvPr>
          <p:cNvCxnSpPr>
            <a:cxnSpLocks/>
          </p:cNvCxnSpPr>
          <p:nvPr/>
        </p:nvCxnSpPr>
        <p:spPr>
          <a:xfrm flipV="1">
            <a:off x="6251103" y="3165326"/>
            <a:ext cx="1339570" cy="751041"/>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544A9D-3B30-D86A-52D9-32DBDD04F527}"/>
              </a:ext>
              <a:ext uri="{C183D7F6-B498-43B3-948B-1728B52AA6E4}">
                <adec:decorative xmlns:adec="http://schemas.microsoft.com/office/drawing/2017/decorative" val="1"/>
              </a:ext>
            </a:extLst>
          </p:cNvPr>
          <p:cNvCxnSpPr>
            <a:cxnSpLocks/>
          </p:cNvCxnSpPr>
          <p:nvPr/>
        </p:nvCxnSpPr>
        <p:spPr>
          <a:xfrm>
            <a:off x="7716526" y="3136026"/>
            <a:ext cx="3537573" cy="2012654"/>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40E6C4-D3E0-B270-344F-6DB27AEDF037}"/>
              </a:ext>
              <a:ext uri="{C183D7F6-B498-43B3-948B-1728B52AA6E4}">
                <adec:decorative xmlns:adec="http://schemas.microsoft.com/office/drawing/2017/decorative" val="1"/>
              </a:ext>
            </a:extLst>
          </p:cNvPr>
          <p:cNvCxnSpPr>
            <a:cxnSpLocks/>
          </p:cNvCxnSpPr>
          <p:nvPr/>
        </p:nvCxnSpPr>
        <p:spPr>
          <a:xfrm flipV="1">
            <a:off x="11386123" y="4696353"/>
            <a:ext cx="574767" cy="370569"/>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35DD51-3BAF-D6CC-9C46-1155B66FF40A}"/>
              </a:ext>
              <a:ext uri="{C183D7F6-B498-43B3-948B-1728B52AA6E4}">
                <adec:decorative xmlns:adec="http://schemas.microsoft.com/office/drawing/2017/decorative" val="1"/>
              </a:ext>
            </a:extLst>
          </p:cNvPr>
          <p:cNvCxnSpPr>
            <a:cxnSpLocks/>
          </p:cNvCxnSpPr>
          <p:nvPr/>
        </p:nvCxnSpPr>
        <p:spPr>
          <a:xfrm>
            <a:off x="10189325" y="3620352"/>
            <a:ext cx="1688855" cy="961860"/>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67D13BAE-7ED5-635C-7233-74E18447E2D6}"/>
              </a:ext>
              <a:ext uri="{C183D7F6-B498-43B3-948B-1728B52AA6E4}">
                <adec:decorative xmlns:adec="http://schemas.microsoft.com/office/drawing/2017/decorative" val="1"/>
              </a:ext>
            </a:extLst>
          </p:cNvPr>
          <p:cNvCxnSpPr>
            <a:cxnSpLocks/>
          </p:cNvCxnSpPr>
          <p:nvPr/>
        </p:nvCxnSpPr>
        <p:spPr>
          <a:xfrm flipV="1">
            <a:off x="10189325" y="2030434"/>
            <a:ext cx="2259662" cy="1429732"/>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C0AB4033-E8C7-AFBB-E211-2904C2C002E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8397" y="1824798"/>
            <a:ext cx="6581775" cy="3819525"/>
          </a:xfrm>
          <a:prstGeom prst="rect">
            <a:avLst/>
          </a:prstGeom>
        </p:spPr>
      </p:pic>
      <p:grpSp>
        <p:nvGrpSpPr>
          <p:cNvPr id="43" name="Group 42">
            <a:extLst>
              <a:ext uri="{FF2B5EF4-FFF2-40B4-BE49-F238E27FC236}">
                <a16:creationId xmlns:a16="http://schemas.microsoft.com/office/drawing/2014/main" id="{990132F7-895D-7726-CD8B-B2E4C204375B}"/>
              </a:ext>
              <a:ext uri="{C183D7F6-B498-43B3-948B-1728B52AA6E4}">
                <adec:decorative xmlns:adec="http://schemas.microsoft.com/office/drawing/2017/decorative" val="1"/>
              </a:ext>
            </a:extLst>
          </p:cNvPr>
          <p:cNvGrpSpPr/>
          <p:nvPr/>
        </p:nvGrpSpPr>
        <p:grpSpPr>
          <a:xfrm>
            <a:off x="6008397" y="1660112"/>
            <a:ext cx="7050597" cy="4148899"/>
            <a:chOff x="6198486" y="2709101"/>
            <a:chExt cx="7050597" cy="4148899"/>
          </a:xfrm>
        </p:grpSpPr>
        <p:sp>
          <p:nvSpPr>
            <p:cNvPr id="47" name="Graphic 129">
              <a:extLst>
                <a:ext uri="{FF2B5EF4-FFF2-40B4-BE49-F238E27FC236}">
                  <a16:creationId xmlns:a16="http://schemas.microsoft.com/office/drawing/2014/main" id="{AE42D3D5-6D3B-B0DC-5AD2-F93CEAE694EB}"/>
                </a:ext>
              </a:extLst>
            </p:cNvPr>
            <p:cNvSpPr/>
            <p:nvPr/>
          </p:nvSpPr>
          <p:spPr>
            <a:xfrm>
              <a:off x="6437729" y="2709101"/>
              <a:ext cx="6811354" cy="4148899"/>
            </a:xfrm>
            <a:custGeom>
              <a:avLst/>
              <a:gdLst>
                <a:gd name="connsiteX0" fmla="*/ 6811355 w 6811354"/>
                <a:gd name="connsiteY0" fmla="*/ 0 h 4148899"/>
                <a:gd name="connsiteX1" fmla="*/ 3907944 w 6811354"/>
                <a:gd name="connsiteY1" fmla="*/ 1814894 h 4148899"/>
                <a:gd name="connsiteX2" fmla="*/ 3909278 w 6811354"/>
                <a:gd name="connsiteY2" fmla="*/ 1946624 h 4148899"/>
                <a:gd name="connsiteX3" fmla="*/ 5669688 w 6811354"/>
                <a:gd name="connsiteY3" fmla="*/ 2942463 h 4148899"/>
                <a:gd name="connsiteX4" fmla="*/ 5672927 w 6811354"/>
                <a:gd name="connsiteY4" fmla="*/ 3073051 h 4148899"/>
                <a:gd name="connsiteX5" fmla="*/ 5048849 w 6811354"/>
                <a:gd name="connsiteY5" fmla="*/ 3469196 h 4148899"/>
                <a:gd name="connsiteX6" fmla="*/ 4970268 w 6811354"/>
                <a:gd name="connsiteY6" fmla="*/ 3471101 h 4148899"/>
                <a:gd name="connsiteX7" fmla="*/ 1468877 w 6811354"/>
                <a:gd name="connsiteY7" fmla="*/ 1475423 h 4148899"/>
                <a:gd name="connsiteX8" fmla="*/ 1393916 w 6811354"/>
                <a:gd name="connsiteY8" fmla="*/ 1475137 h 4148899"/>
                <a:gd name="connsiteX9" fmla="*/ 38984 w 6811354"/>
                <a:gd name="connsiteY9" fmla="*/ 2234375 h 4148899"/>
                <a:gd name="connsiteX10" fmla="*/ 37746 w 6811354"/>
                <a:gd name="connsiteY10" fmla="*/ 2366677 h 4148899"/>
                <a:gd name="connsiteX11" fmla="*/ 1861117 w 6811354"/>
                <a:gd name="connsiteY11" fmla="*/ 3445669 h 4148899"/>
                <a:gd name="connsiteX12" fmla="*/ 1859879 w 6811354"/>
                <a:gd name="connsiteY12" fmla="*/ 3577971 h 4148899"/>
                <a:gd name="connsiteX13" fmla="*/ 872327 w 6811354"/>
                <a:gd name="connsiteY13" fmla="*/ 4148900 h 41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11354" h="4148899">
                  <a:moveTo>
                    <a:pt x="6811355" y="0"/>
                  </a:moveTo>
                  <a:lnTo>
                    <a:pt x="3907944" y="1814894"/>
                  </a:lnTo>
                  <a:cubicBezTo>
                    <a:pt x="3857652" y="1844802"/>
                    <a:pt x="3858414" y="1917764"/>
                    <a:pt x="3909278" y="1946624"/>
                  </a:cubicBezTo>
                  <a:lnTo>
                    <a:pt x="5669688" y="2942463"/>
                  </a:lnTo>
                  <a:cubicBezTo>
                    <a:pt x="5719695" y="2970848"/>
                    <a:pt x="5721409" y="3042285"/>
                    <a:pt x="5672927" y="3073051"/>
                  </a:cubicBezTo>
                  <a:lnTo>
                    <a:pt x="5048849" y="3469196"/>
                  </a:lnTo>
                  <a:cubicBezTo>
                    <a:pt x="5025036" y="3484340"/>
                    <a:pt x="4994747" y="3485007"/>
                    <a:pt x="4970268" y="3471101"/>
                  </a:cubicBezTo>
                  <a:lnTo>
                    <a:pt x="1468877" y="1475423"/>
                  </a:lnTo>
                  <a:cubicBezTo>
                    <a:pt x="1445636" y="1462183"/>
                    <a:pt x="1417252" y="1462088"/>
                    <a:pt x="1393916" y="1475137"/>
                  </a:cubicBezTo>
                  <a:lnTo>
                    <a:pt x="38984" y="2234375"/>
                  </a:lnTo>
                  <a:cubicBezTo>
                    <a:pt x="-12451" y="2263140"/>
                    <a:pt x="-13117" y="2336864"/>
                    <a:pt x="37746" y="2366677"/>
                  </a:cubicBezTo>
                  <a:lnTo>
                    <a:pt x="1861117" y="3445669"/>
                  </a:lnTo>
                  <a:cubicBezTo>
                    <a:pt x="1911980" y="3475387"/>
                    <a:pt x="1911314" y="3549110"/>
                    <a:pt x="1859879" y="3577971"/>
                  </a:cubicBezTo>
                  <a:lnTo>
                    <a:pt x="872327" y="4148900"/>
                  </a:lnTo>
                </a:path>
              </a:pathLst>
            </a:custGeom>
            <a:noFill/>
            <a:ln w="19050" cap="flat">
              <a:solidFill>
                <a:schemeClr val="bg1"/>
              </a:solidFill>
              <a:prstDash val="solid"/>
              <a:miter/>
            </a:ln>
          </p:spPr>
          <p:txBody>
            <a:bodyPr rtlCol="0" anchor="ctr"/>
            <a:lstStyle/>
            <a:p>
              <a:endParaRPr lang="en-US"/>
            </a:p>
          </p:txBody>
        </p:sp>
        <p:pic>
          <p:nvPicPr>
            <p:cNvPr id="48" name="Graphic 47">
              <a:extLst>
                <a:ext uri="{FF2B5EF4-FFF2-40B4-BE49-F238E27FC236}">
                  <a16:creationId xmlns:a16="http://schemas.microsoft.com/office/drawing/2014/main" id="{51DF6DF6-056F-36EA-5F46-3AE4597F25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8486" y="2873787"/>
              <a:ext cx="6581775" cy="3819525"/>
            </a:xfrm>
            <a:prstGeom prst="rect">
              <a:avLst/>
            </a:prstGeom>
          </p:spPr>
        </p:pic>
      </p:grpSp>
      <p:pic>
        <p:nvPicPr>
          <p:cNvPr id="49" name="Graphic 48">
            <a:extLst>
              <a:ext uri="{FF2B5EF4-FFF2-40B4-BE49-F238E27FC236}">
                <a16:creationId xmlns:a16="http://schemas.microsoft.com/office/drawing/2014/main" id="{7C638B41-1260-D5F2-E09A-8B2BE8A7860A}"/>
              </a:ext>
              <a:ext uri="{C183D7F6-B498-43B3-948B-1728B52AA6E4}">
                <adec:decorative xmlns:adec="http://schemas.microsoft.com/office/drawing/2017/decorative" val="1"/>
              </a:ext>
            </a:extLst>
          </p:cNvPr>
          <p:cNvPicPr>
            <a:picLocks noChangeAspect="1"/>
          </p:cNvPicPr>
          <p:nvPr/>
        </p:nvPicPr>
        <p:blipFill rotWithShape="1">
          <a:blip r:embed="rId7">
            <a:alphaModFix/>
            <a:extLst>
              <a:ext uri="{96DAC541-7B7A-43D3-8B79-37D633B846F1}">
                <asvg:svgBlip xmlns:asvg="http://schemas.microsoft.com/office/drawing/2016/SVG/main" r:embed="rId8"/>
              </a:ext>
            </a:extLst>
          </a:blip>
          <a:srcRect t="4843" r="39684"/>
          <a:stretch/>
        </p:blipFill>
        <p:spPr>
          <a:xfrm>
            <a:off x="10015320" y="-1203098"/>
            <a:ext cx="3021928" cy="4658762"/>
          </a:xfrm>
          <a:prstGeom prst="rect">
            <a:avLst/>
          </a:prstGeom>
        </p:spPr>
      </p:pic>
      <p:sp>
        <p:nvSpPr>
          <p:cNvPr id="50" name="Rectangle 49">
            <a:extLst>
              <a:ext uri="{FF2B5EF4-FFF2-40B4-BE49-F238E27FC236}">
                <a16:creationId xmlns:a16="http://schemas.microsoft.com/office/drawing/2014/main" id="{937E4E98-8AAA-DB5E-5AA5-2685510611F9}"/>
              </a:ext>
              <a:ext uri="{C183D7F6-B498-43B3-948B-1728B52AA6E4}">
                <adec:decorative xmlns:adec="http://schemas.microsoft.com/office/drawing/2017/decorative" val="1"/>
              </a:ext>
            </a:extLst>
          </p:cNvPr>
          <p:cNvSpPr/>
          <p:nvPr/>
        </p:nvSpPr>
        <p:spPr bwMode="auto">
          <a:xfrm rot="2700000">
            <a:off x="11093447" y="4492803"/>
            <a:ext cx="373699" cy="378172"/>
          </a:xfrm>
          <a:custGeom>
            <a:avLst/>
            <a:gdLst>
              <a:gd name="connsiteX0" fmla="*/ 0 w 331904"/>
              <a:gd name="connsiteY0" fmla="*/ 0 h 311794"/>
              <a:gd name="connsiteX1" fmla="*/ 331904 w 331904"/>
              <a:gd name="connsiteY1" fmla="*/ 0 h 311794"/>
              <a:gd name="connsiteX2" fmla="*/ 331904 w 331904"/>
              <a:gd name="connsiteY2" fmla="*/ 311794 h 311794"/>
              <a:gd name="connsiteX3" fmla="*/ 0 w 331904"/>
              <a:gd name="connsiteY3" fmla="*/ 311794 h 311794"/>
              <a:gd name="connsiteX4" fmla="*/ 0 w 331904"/>
              <a:gd name="connsiteY4" fmla="*/ 0 h 311794"/>
              <a:gd name="connsiteX0" fmla="*/ 0 w 390908"/>
              <a:gd name="connsiteY0" fmla="*/ 73754 h 385548"/>
              <a:gd name="connsiteX1" fmla="*/ 390908 w 390908"/>
              <a:gd name="connsiteY1" fmla="*/ 0 h 385548"/>
              <a:gd name="connsiteX2" fmla="*/ 331904 w 390908"/>
              <a:gd name="connsiteY2" fmla="*/ 385548 h 385548"/>
              <a:gd name="connsiteX3" fmla="*/ 0 w 390908"/>
              <a:gd name="connsiteY3" fmla="*/ 385548 h 385548"/>
              <a:gd name="connsiteX4" fmla="*/ 0 w 390908"/>
              <a:gd name="connsiteY4" fmla="*/ 73754 h 385548"/>
              <a:gd name="connsiteX0" fmla="*/ 90964 w 390908"/>
              <a:gd name="connsiteY0" fmla="*/ 120466 h 385548"/>
              <a:gd name="connsiteX1" fmla="*/ 390908 w 390908"/>
              <a:gd name="connsiteY1" fmla="*/ 0 h 385548"/>
              <a:gd name="connsiteX2" fmla="*/ 331904 w 390908"/>
              <a:gd name="connsiteY2" fmla="*/ 385548 h 385548"/>
              <a:gd name="connsiteX3" fmla="*/ 0 w 390908"/>
              <a:gd name="connsiteY3" fmla="*/ 385548 h 385548"/>
              <a:gd name="connsiteX4" fmla="*/ 90964 w 390908"/>
              <a:gd name="connsiteY4" fmla="*/ 120466 h 385548"/>
              <a:gd name="connsiteX0" fmla="*/ 90964 w 390908"/>
              <a:gd name="connsiteY0" fmla="*/ 76214 h 385548"/>
              <a:gd name="connsiteX1" fmla="*/ 390908 w 390908"/>
              <a:gd name="connsiteY1" fmla="*/ 0 h 385548"/>
              <a:gd name="connsiteX2" fmla="*/ 331904 w 390908"/>
              <a:gd name="connsiteY2" fmla="*/ 385548 h 385548"/>
              <a:gd name="connsiteX3" fmla="*/ 0 w 390908"/>
              <a:gd name="connsiteY3" fmla="*/ 385548 h 385548"/>
              <a:gd name="connsiteX4" fmla="*/ 90964 w 390908"/>
              <a:gd name="connsiteY4" fmla="*/ 76214 h 385548"/>
              <a:gd name="connsiteX0" fmla="*/ 90964 w 390908"/>
              <a:gd name="connsiteY0" fmla="*/ 76214 h 385548"/>
              <a:gd name="connsiteX1" fmla="*/ 390908 w 390908"/>
              <a:gd name="connsiteY1" fmla="*/ 0 h 385548"/>
              <a:gd name="connsiteX2" fmla="*/ 309777 w 390908"/>
              <a:gd name="connsiteY2" fmla="*/ 324087 h 385548"/>
              <a:gd name="connsiteX3" fmla="*/ 0 w 390908"/>
              <a:gd name="connsiteY3" fmla="*/ 385548 h 385548"/>
              <a:gd name="connsiteX4" fmla="*/ 90964 w 390908"/>
              <a:gd name="connsiteY4" fmla="*/ 76214 h 385548"/>
              <a:gd name="connsiteX0" fmla="*/ 90964 w 390908"/>
              <a:gd name="connsiteY0" fmla="*/ 76214 h 385548"/>
              <a:gd name="connsiteX1" fmla="*/ 390908 w 390908"/>
              <a:gd name="connsiteY1" fmla="*/ 0 h 385548"/>
              <a:gd name="connsiteX2" fmla="*/ 319610 w 390908"/>
              <a:gd name="connsiteY2" fmla="*/ 299503 h 385548"/>
              <a:gd name="connsiteX3" fmla="*/ 0 w 390908"/>
              <a:gd name="connsiteY3" fmla="*/ 385548 h 385548"/>
              <a:gd name="connsiteX4" fmla="*/ 90964 w 390908"/>
              <a:gd name="connsiteY4" fmla="*/ 76214 h 385548"/>
              <a:gd name="connsiteX0" fmla="*/ 73755 w 373699"/>
              <a:gd name="connsiteY0" fmla="*/ 76214 h 378172"/>
              <a:gd name="connsiteX1" fmla="*/ 373699 w 373699"/>
              <a:gd name="connsiteY1" fmla="*/ 0 h 378172"/>
              <a:gd name="connsiteX2" fmla="*/ 302401 w 373699"/>
              <a:gd name="connsiteY2" fmla="*/ 299503 h 378172"/>
              <a:gd name="connsiteX3" fmla="*/ 0 w 373699"/>
              <a:gd name="connsiteY3" fmla="*/ 378172 h 378172"/>
              <a:gd name="connsiteX4" fmla="*/ 73755 w 373699"/>
              <a:gd name="connsiteY4" fmla="*/ 76214 h 3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99" h="378172">
                <a:moveTo>
                  <a:pt x="73755" y="76214"/>
                </a:moveTo>
                <a:lnTo>
                  <a:pt x="373699" y="0"/>
                </a:lnTo>
                <a:lnTo>
                  <a:pt x="302401" y="299503"/>
                </a:lnTo>
                <a:lnTo>
                  <a:pt x="0" y="378172"/>
                </a:lnTo>
                <a:lnTo>
                  <a:pt x="73755" y="76214"/>
                </a:lnTo>
                <a:close/>
              </a:path>
            </a:pathLst>
          </a:custGeom>
          <a:solidFill>
            <a:srgbClr val="298E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96763633-C8D5-CC00-C91D-48EABA4A843B}"/>
              </a:ext>
              <a:ext uri="{C183D7F6-B498-43B3-948B-1728B52AA6E4}">
                <adec:decorative xmlns:adec="http://schemas.microsoft.com/office/drawing/2017/decorative" val="1"/>
              </a:ext>
            </a:extLst>
          </p:cNvPr>
          <p:cNvSpPr/>
          <p:nvPr/>
        </p:nvSpPr>
        <p:spPr bwMode="auto">
          <a:xfrm>
            <a:off x="0" y="5910194"/>
            <a:ext cx="12192000" cy="654380"/>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err="1">
              <a:solidFill>
                <a:schemeClr val="bg1"/>
              </a:solidFill>
              <a:latin typeface="+mj-lt"/>
            </a:endParaRPr>
          </a:p>
        </p:txBody>
      </p:sp>
      <p:sp>
        <p:nvSpPr>
          <p:cNvPr id="58" name="Rectangle: Rounded Corners 57">
            <a:extLst>
              <a:ext uri="{FF2B5EF4-FFF2-40B4-BE49-F238E27FC236}">
                <a16:creationId xmlns:a16="http://schemas.microsoft.com/office/drawing/2014/main" id="{6AF096BF-9C62-C3F8-D6DF-1E41932A8653}"/>
              </a:ext>
              <a:ext uri="{C183D7F6-B498-43B3-948B-1728B52AA6E4}">
                <adec:decorative xmlns:adec="http://schemas.microsoft.com/office/drawing/2017/decorative" val="0"/>
              </a:ext>
            </a:extLst>
          </p:cNvPr>
          <p:cNvSpPr/>
          <p:nvPr/>
        </p:nvSpPr>
        <p:spPr bwMode="auto">
          <a:xfrm>
            <a:off x="586644" y="2039245"/>
            <a:ext cx="5118220" cy="3215088"/>
          </a:xfrm>
          <a:prstGeom prst="roundRect">
            <a:avLst>
              <a:gd name="adj" fmla="val 3836"/>
            </a:avLst>
          </a:prstGeom>
          <a:solidFill>
            <a:srgbClr val="FFFFFF">
              <a:alpha val="90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274320" bIns="182880" numCol="1" spcCol="0" rtlCol="0" fromWordArt="0" anchor="t" anchorCtr="0" forceAA="0" compatLnSpc="1">
            <a:prstTxWarp prst="textNoShape">
              <a:avLst/>
            </a:prstTxWarp>
            <a:noAutofit/>
          </a:bodyPr>
          <a:lstStyle/>
          <a:p>
            <a:pPr>
              <a:spcAft>
                <a:spcPts val="600"/>
              </a:spcAft>
              <a:defRPr/>
            </a:pPr>
            <a:r>
              <a:rPr lang="en-US" sz="2400" b="1">
                <a:gradFill>
                  <a:gsLst>
                    <a:gs pos="0">
                      <a:srgbClr val="C03BC4"/>
                    </a:gs>
                    <a:gs pos="57000">
                      <a:srgbClr val="0078D4"/>
                    </a:gs>
                  </a:gsLst>
                  <a:lin ang="3000000" scaled="0"/>
                </a:gradFill>
              </a:rPr>
              <a:t>Stage 3</a:t>
            </a:r>
          </a:p>
          <a:p>
            <a:pPr>
              <a:spcAft>
                <a:spcPts val="600"/>
              </a:spcAft>
              <a:defRPr/>
            </a:pPr>
            <a:r>
              <a:rPr lang="en-US" sz="2000" kern="100" spc="-30">
                <a:solidFill>
                  <a:schemeClr val="tx1"/>
                </a:solidFill>
                <a:cs typeface="Segoe Sans Display"/>
              </a:rPr>
              <a:t>Calculate cost of Azure products </a:t>
            </a:r>
            <a:br>
              <a:rPr lang="en-US" sz="2000" kern="100" spc="-30">
                <a:solidFill>
                  <a:schemeClr val="tx1"/>
                </a:solidFill>
                <a:cs typeface="Segoe Sans Display"/>
              </a:rPr>
            </a:br>
            <a:r>
              <a:rPr lang="en-US" sz="2000" kern="100" spc="-30">
                <a:solidFill>
                  <a:schemeClr val="tx1"/>
                </a:solidFill>
                <a:cs typeface="Segoe Sans Display"/>
              </a:rPr>
              <a:t>and services</a:t>
            </a:r>
          </a:p>
          <a:p>
            <a:pPr>
              <a:spcAft>
                <a:spcPts val="600"/>
              </a:spcAft>
              <a:defRPr/>
            </a:pPr>
            <a:r>
              <a:rPr lang="en-US" sz="1200">
                <a:solidFill>
                  <a:schemeClr val="tx1"/>
                </a:solidFill>
                <a:ea typeface="+mn-lt"/>
                <a:cs typeface="+mn-lt"/>
              </a:rPr>
              <a:t>Used the Azure Pricing Calculator to calculate their monthly and hourly cost based on the Azure services they plan to use, estimated usage quantities, and their region. Purchased Reserved Instances for the stable and consistent VMs that will run the OpenAI chatbot so save on compute costs and applied their existing Windows Server licenses to Azure Hybrid Benefit to their VMs they were migrating to save on operating service cost.</a:t>
            </a:r>
            <a:br>
              <a:rPr lang="en-US" sz="1200">
                <a:ea typeface="+mn-lt"/>
                <a:cs typeface="+mn-lt"/>
              </a:rPr>
            </a:br>
            <a:br>
              <a:rPr lang="en-US" sz="1200">
                <a:ea typeface="+mn-lt"/>
                <a:cs typeface="+mn-lt"/>
              </a:rPr>
            </a:br>
            <a:r>
              <a:rPr lang="en-US" sz="1200">
                <a:solidFill>
                  <a:schemeClr val="tx1"/>
                </a:solidFill>
                <a:ea typeface="+mn-lt"/>
                <a:cs typeface="+mn-lt"/>
              </a:rPr>
              <a:t>Created a budget with pricing offers taken into consideration.</a:t>
            </a:r>
          </a:p>
        </p:txBody>
      </p:sp>
      <p:sp>
        <p:nvSpPr>
          <p:cNvPr id="52" name="TextBox 51">
            <a:extLst>
              <a:ext uri="{FF2B5EF4-FFF2-40B4-BE49-F238E27FC236}">
                <a16:creationId xmlns:a16="http://schemas.microsoft.com/office/drawing/2014/main" id="{06688C45-9F23-ED83-8C0E-F3442B09E585}"/>
              </a:ext>
            </a:extLst>
          </p:cNvPr>
          <p:cNvSpPr txBox="1"/>
          <p:nvPr/>
        </p:nvSpPr>
        <p:spPr>
          <a:xfrm flipH="1">
            <a:off x="588263" y="6072629"/>
            <a:ext cx="3020246" cy="307777"/>
          </a:xfrm>
          <a:prstGeom prst="rect">
            <a:avLst/>
          </a:prstGeom>
          <a:noFill/>
        </p:spPr>
        <p:txBody>
          <a:bodyPr wrap="square" lIns="0" tIns="0" rIns="0" bIns="0" rtlCol="0" anchor="t">
            <a:spAutoFit/>
          </a:bodyPr>
          <a:lstStyle/>
          <a:p>
            <a:r>
              <a:rPr lang="en-US" sz="2000">
                <a:ln w="3175">
                  <a:noFill/>
                </a:ln>
                <a:solidFill>
                  <a:srgbClr val="EAD1EB"/>
                </a:solidFill>
                <a:latin typeface="Segoe Sans Display Semibold" pitchFamily="2" charset="0"/>
                <a:cs typeface="Segoe Sans Display Semibold" pitchFamily="2" charset="0"/>
              </a:rPr>
              <a:t>Resources &amp; solutions:</a:t>
            </a:r>
          </a:p>
        </p:txBody>
      </p:sp>
      <p:sp>
        <p:nvSpPr>
          <p:cNvPr id="54" name="Rectangle 53">
            <a:extLst>
              <a:ext uri="{FF2B5EF4-FFF2-40B4-BE49-F238E27FC236}">
                <a16:creationId xmlns:a16="http://schemas.microsoft.com/office/drawing/2014/main" id="{D7BE1BC6-52D6-DE81-1491-70D0857CD479}"/>
              </a:ext>
              <a:ext uri="{C183D7F6-B498-43B3-948B-1728B52AA6E4}">
                <adec:decorative xmlns:adec="http://schemas.microsoft.com/office/drawing/2017/decorative" val="0"/>
              </a:ext>
            </a:extLst>
          </p:cNvPr>
          <p:cNvSpPr/>
          <p:nvPr/>
        </p:nvSpPr>
        <p:spPr bwMode="auto">
          <a:xfrm>
            <a:off x="3332320" y="6057926"/>
            <a:ext cx="2524301"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200"/>
              </a:spcAft>
              <a:buClr>
                <a:schemeClr val="tx1"/>
              </a:buClr>
              <a:buSzPct val="100000"/>
              <a:defRPr/>
            </a:pPr>
            <a:r>
              <a:rPr lang="en-US" sz="1600">
                <a:solidFill>
                  <a:schemeClr val="bg1"/>
                </a:solidFill>
                <a:hlinkClick r:id="rId9">
                  <a:extLst>
                    <a:ext uri="{A12FA001-AC4F-418D-AE19-62706E023703}">
                      <ahyp:hlinkClr xmlns:ahyp="http://schemas.microsoft.com/office/drawing/2018/hyperlinkcolor" val="tx"/>
                    </a:ext>
                  </a:extLst>
                </a:hlinkClick>
              </a:rPr>
              <a:t>Azure pricing calculator</a:t>
            </a:r>
            <a:endParaRPr lang="en-US" sz="1600">
              <a:solidFill>
                <a:schemeClr val="bg1"/>
              </a:solidFill>
              <a:cs typeface="Segoe Sans Display" pitchFamily="2" charset="0"/>
            </a:endParaRPr>
          </a:p>
        </p:txBody>
      </p:sp>
      <p:sp>
        <p:nvSpPr>
          <p:cNvPr id="55" name="Rectangle 54">
            <a:extLst>
              <a:ext uri="{FF2B5EF4-FFF2-40B4-BE49-F238E27FC236}">
                <a16:creationId xmlns:a16="http://schemas.microsoft.com/office/drawing/2014/main" id="{DB76FF24-1B70-9FBE-4A20-7903C24503F4}"/>
              </a:ext>
              <a:ext uri="{C183D7F6-B498-43B3-948B-1728B52AA6E4}">
                <adec:decorative xmlns:adec="http://schemas.microsoft.com/office/drawing/2017/decorative" val="0"/>
              </a:ext>
            </a:extLst>
          </p:cNvPr>
          <p:cNvSpPr/>
          <p:nvPr/>
        </p:nvSpPr>
        <p:spPr bwMode="auto">
          <a:xfrm>
            <a:off x="5644914" y="6057925"/>
            <a:ext cx="2480750"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200"/>
              </a:spcAft>
              <a:buClr>
                <a:schemeClr val="tx1"/>
              </a:buClr>
              <a:buSzPct val="100000"/>
              <a:defRPr/>
            </a:pPr>
            <a:r>
              <a:rPr lang="en-US" sz="1600" u="sng">
                <a:solidFill>
                  <a:schemeClr val="bg1"/>
                </a:solidFill>
                <a:hlinkClick r:id="rId10">
                  <a:extLst>
                    <a:ext uri="{A12FA001-AC4F-418D-AE19-62706E023703}">
                      <ahyp:hlinkClr xmlns:ahyp="http://schemas.microsoft.com/office/drawing/2018/hyperlinkcolor" val="tx"/>
                    </a:ext>
                  </a:extLst>
                </a:hlinkClick>
              </a:rPr>
              <a:t>Azure Hybrid Benefit</a:t>
            </a:r>
            <a:endParaRPr lang="en-US" sz="1600">
              <a:solidFill>
                <a:schemeClr val="bg1"/>
              </a:solidFill>
              <a:cs typeface="Segoe Sans Display" pitchFamily="2" charset="0"/>
            </a:endParaRPr>
          </a:p>
        </p:txBody>
      </p:sp>
      <p:sp>
        <p:nvSpPr>
          <p:cNvPr id="56" name="Rectangle 55">
            <a:extLst>
              <a:ext uri="{FF2B5EF4-FFF2-40B4-BE49-F238E27FC236}">
                <a16:creationId xmlns:a16="http://schemas.microsoft.com/office/drawing/2014/main" id="{BC9D19E0-DF86-5631-D874-924235C768CA}"/>
              </a:ext>
              <a:ext uri="{C183D7F6-B498-43B3-948B-1728B52AA6E4}">
                <adec:decorative xmlns:adec="http://schemas.microsoft.com/office/drawing/2017/decorative" val="0"/>
              </a:ext>
            </a:extLst>
          </p:cNvPr>
          <p:cNvSpPr/>
          <p:nvPr/>
        </p:nvSpPr>
        <p:spPr bwMode="auto">
          <a:xfrm>
            <a:off x="7922228" y="6057925"/>
            <a:ext cx="1555134"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200"/>
              </a:spcAft>
              <a:buClr>
                <a:schemeClr val="tx1"/>
              </a:buClr>
              <a:buSzPct val="100000"/>
              <a:defRPr/>
            </a:pPr>
            <a:r>
              <a:rPr lang="en-US" sz="1600" u="sng">
                <a:solidFill>
                  <a:schemeClr val="bg1"/>
                </a:solidFill>
                <a:hlinkClick r:id="rId11">
                  <a:extLst>
                    <a:ext uri="{A12FA001-AC4F-418D-AE19-62706E023703}">
                      <ahyp:hlinkClr xmlns:ahyp="http://schemas.microsoft.com/office/drawing/2018/hyperlinkcolor" val="tx"/>
                    </a:ext>
                  </a:extLst>
                </a:hlinkClick>
              </a:rPr>
              <a:t>Reservations</a:t>
            </a:r>
            <a:endParaRPr lang="en-US" sz="1600">
              <a:solidFill>
                <a:schemeClr val="bg1"/>
              </a:solidFill>
              <a:cs typeface="Segoe Sans Display" pitchFamily="2" charset="0"/>
            </a:endParaRPr>
          </a:p>
        </p:txBody>
      </p:sp>
      <p:sp>
        <p:nvSpPr>
          <p:cNvPr id="3" name="Rectangle 2">
            <a:extLst>
              <a:ext uri="{FF2B5EF4-FFF2-40B4-BE49-F238E27FC236}">
                <a16:creationId xmlns:a16="http://schemas.microsoft.com/office/drawing/2014/main" id="{F75B85CA-0A59-2F28-908F-9A701FA9E763}"/>
              </a:ext>
              <a:ext uri="{C183D7F6-B498-43B3-948B-1728B52AA6E4}">
                <adec:decorative xmlns:adec="http://schemas.microsoft.com/office/drawing/2017/decorative" val="0"/>
              </a:ext>
            </a:extLst>
          </p:cNvPr>
          <p:cNvSpPr/>
          <p:nvPr/>
        </p:nvSpPr>
        <p:spPr bwMode="auto">
          <a:xfrm>
            <a:off x="9403149" y="6057925"/>
            <a:ext cx="2070217"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200"/>
              </a:spcAft>
              <a:buClr>
                <a:schemeClr val="tx1"/>
              </a:buClr>
              <a:buSzPct val="100000"/>
              <a:defRPr/>
            </a:pPr>
            <a:r>
              <a:rPr lang="en-US" sz="1600" u="sng">
                <a:solidFill>
                  <a:schemeClr val="bg1"/>
                </a:solidFill>
                <a:hlinkClick r:id="rId12">
                  <a:extLst>
                    <a:ext uri="{A12FA001-AC4F-418D-AE19-62706E023703}">
                      <ahyp:hlinkClr xmlns:ahyp="http://schemas.microsoft.com/office/drawing/2018/hyperlinkcolor" val="tx"/>
                    </a:ext>
                  </a:extLst>
                </a:hlinkClick>
              </a:rPr>
              <a:t>Azure savings plan</a:t>
            </a:r>
            <a:endParaRPr lang="en-US" sz="1600">
              <a:solidFill>
                <a:schemeClr val="bg1"/>
              </a:solidFill>
              <a:cs typeface="Segoe Sans Display" pitchFamily="2" charset="0"/>
            </a:endParaRPr>
          </a:p>
        </p:txBody>
      </p:sp>
    </p:spTree>
    <p:extLst>
      <p:ext uri="{BB962C8B-B14F-4D97-AF65-F5344CB8AC3E}">
        <p14:creationId xmlns:p14="http://schemas.microsoft.com/office/powerpoint/2010/main" val="3347583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42" presetClass="path" presetSubtype="0" decel="100000" fill="hold" grpId="1" nodeType="withEffect">
                                  <p:stCondLst>
                                    <p:cond delay="0"/>
                                  </p:stCondLst>
                                  <p:childTnLst>
                                    <p:animMotion origin="layout" path="M -2.91667E-6 -2.96296E-6 L -2.91667E-6 0.04352 " pathEditMode="relative" rAng="0" ptsTypes="AA">
                                      <p:cBhvr>
                                        <p:cTn id="9" dur="600" spd="-100000" fill="hold"/>
                                        <p:tgtEl>
                                          <p:spTgt spid="58"/>
                                        </p:tgtEl>
                                        <p:attrNameLst>
                                          <p:attrName>ppt_x</p:attrName>
                                          <p:attrName>ppt_y</p:attrName>
                                        </p:attrNameLst>
                                      </p:cBhvr>
                                      <p:rCtr x="0" y="2176"/>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4.58333E-6 -3.7037E-7 L 4.58333E-6 0.04352 " pathEditMode="relative" rAng="0" ptsTypes="AA">
                                      <p:cBhvr>
                                        <p:cTn id="14" dur="600" spd="-100000" fill="hold"/>
                                        <p:tgtEl>
                                          <p:spTgt spid="52"/>
                                        </p:tgtEl>
                                        <p:attrNameLst>
                                          <p:attrName>ppt_x</p:attrName>
                                          <p:attrName>ppt_y</p:attrName>
                                        </p:attrNameLst>
                                      </p:cBhvr>
                                      <p:rCtr x="0" y="2176"/>
                                    </p:animMotion>
                                  </p:childTnLst>
                                </p:cTn>
                              </p:par>
                              <p:par>
                                <p:cTn id="15" presetID="10" presetClass="entr" presetSubtype="0" fill="hold" grpId="0" nodeType="withEffect">
                                  <p:stCondLst>
                                    <p:cond delay="25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grpId="1" nodeType="withEffect">
                                  <p:stCondLst>
                                    <p:cond delay="250"/>
                                  </p:stCondLst>
                                  <p:childTnLst>
                                    <p:animMotion origin="layout" path="M -2.91667E-6 -3.33333E-6 L -2.91667E-6 0.04352 " pathEditMode="relative" rAng="0" ptsTypes="AA">
                                      <p:cBhvr>
                                        <p:cTn id="19" dur="600" spd="-100000" fill="hold"/>
                                        <p:tgtEl>
                                          <p:spTgt spid="54"/>
                                        </p:tgtEl>
                                        <p:attrNameLst>
                                          <p:attrName>ppt_x</p:attrName>
                                          <p:attrName>ppt_y</p:attrName>
                                        </p:attrNameLst>
                                      </p:cBhvr>
                                      <p:rCtr x="0" y="2176"/>
                                    </p:animMotion>
                                  </p:childTnLst>
                                </p:cTn>
                              </p:par>
                              <p:par>
                                <p:cTn id="20" presetID="10" presetClass="entr" presetSubtype="0" fill="hold" grpId="0" nodeType="withEffect">
                                  <p:stCondLst>
                                    <p:cond delay="25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42" presetClass="path" presetSubtype="0" decel="100000" fill="hold" grpId="1" nodeType="withEffect">
                                  <p:stCondLst>
                                    <p:cond delay="250"/>
                                  </p:stCondLst>
                                  <p:childTnLst>
                                    <p:animMotion origin="layout" path="M -3.54167E-6 -3.33333E-6 L -3.54167E-6 0.04352 " pathEditMode="relative" rAng="0" ptsTypes="AA">
                                      <p:cBhvr>
                                        <p:cTn id="24" dur="600" spd="-100000" fill="hold"/>
                                        <p:tgtEl>
                                          <p:spTgt spid="55"/>
                                        </p:tgtEl>
                                        <p:attrNameLst>
                                          <p:attrName>ppt_x</p:attrName>
                                          <p:attrName>ppt_y</p:attrName>
                                        </p:attrNameLst>
                                      </p:cBhvr>
                                      <p:rCtr x="0" y="2176"/>
                                    </p:animMotion>
                                  </p:childTnLst>
                                </p:cTn>
                              </p:par>
                              <p:par>
                                <p:cTn id="25" presetID="10" presetClass="entr" presetSubtype="0" fill="hold" grpId="0" nodeType="withEffect">
                                  <p:stCondLst>
                                    <p:cond delay="25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42" presetClass="path" presetSubtype="0" decel="100000" fill="hold" grpId="1" nodeType="withEffect">
                                  <p:stCondLst>
                                    <p:cond delay="250"/>
                                  </p:stCondLst>
                                  <p:childTnLst>
                                    <p:animMotion origin="layout" path="M -1.66667E-6 -3.33333E-6 L -1.66667E-6 0.04352 " pathEditMode="relative" rAng="0" ptsTypes="AA">
                                      <p:cBhvr>
                                        <p:cTn id="29" dur="600" spd="-100000" fill="hold"/>
                                        <p:tgtEl>
                                          <p:spTgt spid="56"/>
                                        </p:tgtEl>
                                        <p:attrNameLst>
                                          <p:attrName>ppt_x</p:attrName>
                                          <p:attrName>ppt_y</p:attrName>
                                        </p:attrNameLst>
                                      </p:cBhvr>
                                      <p:rCtr x="0" y="2176"/>
                                    </p:animMotion>
                                  </p:childTnLst>
                                </p:cTn>
                              </p:par>
                              <p:par>
                                <p:cTn id="30" presetID="22" presetClass="entr" presetSubtype="4"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wipe(down)">
                                      <p:cBhvr>
                                        <p:cTn id="32" dur="500"/>
                                        <p:tgtEl>
                                          <p:spTgt spid="37"/>
                                        </p:tgtEl>
                                      </p:cBhvr>
                                    </p:animEffect>
                                  </p:childTnLst>
                                </p:cTn>
                              </p:par>
                              <p:par>
                                <p:cTn id="33" presetID="22" presetClass="entr" presetSubtype="4" fill="hold" nodeType="withEffect">
                                  <p:stCondLst>
                                    <p:cond delay="750"/>
                                  </p:stCondLst>
                                  <p:childTnLst>
                                    <p:set>
                                      <p:cBhvr>
                                        <p:cTn id="34" dur="1" fill="hold">
                                          <p:stCondLst>
                                            <p:cond delay="0"/>
                                          </p:stCondLst>
                                        </p:cTn>
                                        <p:tgtEl>
                                          <p:spTgt spid="38"/>
                                        </p:tgtEl>
                                        <p:attrNameLst>
                                          <p:attrName>style.visibility</p:attrName>
                                        </p:attrNameLst>
                                      </p:cBhvr>
                                      <p:to>
                                        <p:strVal val="visible"/>
                                      </p:to>
                                    </p:set>
                                    <p:animEffect transition="in" filter="wipe(down)">
                                      <p:cBhvr>
                                        <p:cTn id="35" dur="500"/>
                                        <p:tgtEl>
                                          <p:spTgt spid="38"/>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decel="100000" fill="hold" grpId="1" nodeType="withEffect">
                                  <p:stCondLst>
                                    <p:cond delay="250"/>
                                  </p:stCondLst>
                                  <p:childTnLst>
                                    <p:animMotion origin="layout" path="M 2.08333E-7 -3.33333E-6 L 2.08333E-7 0.04352 " pathEditMode="relative" rAng="0" ptsTypes="AA">
                                      <p:cBhvr>
                                        <p:cTn id="40" dur="6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2" grpId="0"/>
      <p:bldP spid="52" grpId="1"/>
      <p:bldP spid="54" grpId="0"/>
      <p:bldP spid="54" grpId="1"/>
      <p:bldP spid="55" grpId="0"/>
      <p:bldP spid="55" grpId="1"/>
      <p:bldP spid="56" grpId="0"/>
      <p:bldP spid="56" grpId="1"/>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18520" cy="492443"/>
          </a:xfrm>
        </p:spPr>
        <p:txBody>
          <a:bodyPr/>
          <a:lstStyle/>
          <a:p>
            <a:r>
              <a:rPr lang="en-US" sz="3200">
                <a:cs typeface="Segoe UI"/>
              </a:rPr>
              <a:t>A look at the customer pricing journey   </a:t>
            </a:r>
            <a:endParaRPr lang="en-US" sz="3200"/>
          </a:p>
        </p:txBody>
      </p:sp>
      <p:cxnSp>
        <p:nvCxnSpPr>
          <p:cNvPr id="12" name="Straight Connector 11">
            <a:extLst>
              <a:ext uri="{FF2B5EF4-FFF2-40B4-BE49-F238E27FC236}">
                <a16:creationId xmlns:a16="http://schemas.microsoft.com/office/drawing/2014/main" id="{5CCF95F8-0C0C-3ED9-3DC8-E956E548C244}"/>
              </a:ext>
              <a:ext uri="{C183D7F6-B498-43B3-948B-1728B52AA6E4}">
                <adec:decorative xmlns:adec="http://schemas.microsoft.com/office/drawing/2017/decorative" val="1"/>
              </a:ext>
            </a:extLst>
          </p:cNvPr>
          <p:cNvCxnSpPr>
            <a:cxnSpLocks/>
          </p:cNvCxnSpPr>
          <p:nvPr/>
        </p:nvCxnSpPr>
        <p:spPr>
          <a:xfrm flipV="1">
            <a:off x="6883047" y="5254333"/>
            <a:ext cx="1187931" cy="680480"/>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8352DC5-5E1B-965A-FDD7-BFF1D1535808}"/>
              </a:ext>
              <a:ext uri="{C183D7F6-B498-43B3-948B-1728B52AA6E4}">
                <adec:decorative xmlns:adec="http://schemas.microsoft.com/office/drawing/2017/decorative" val="1"/>
              </a:ext>
            </a:extLst>
          </p:cNvPr>
          <p:cNvCxnSpPr>
            <a:cxnSpLocks/>
          </p:cNvCxnSpPr>
          <p:nvPr/>
        </p:nvCxnSpPr>
        <p:spPr>
          <a:xfrm flipH="1" flipV="1">
            <a:off x="6247640" y="3998710"/>
            <a:ext cx="1804958" cy="1076625"/>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B1A6B5-A2EB-6BFE-FB82-DABFD2E25EB8}"/>
              </a:ext>
              <a:ext uri="{C183D7F6-B498-43B3-948B-1728B52AA6E4}">
                <adec:decorative xmlns:adec="http://schemas.microsoft.com/office/drawing/2017/decorative" val="1"/>
              </a:ext>
            </a:extLst>
          </p:cNvPr>
          <p:cNvCxnSpPr>
            <a:cxnSpLocks/>
          </p:cNvCxnSpPr>
          <p:nvPr/>
        </p:nvCxnSpPr>
        <p:spPr>
          <a:xfrm flipV="1">
            <a:off x="6251103" y="3165326"/>
            <a:ext cx="1339570" cy="751041"/>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544A9D-3B30-D86A-52D9-32DBDD04F527}"/>
              </a:ext>
              <a:ext uri="{C183D7F6-B498-43B3-948B-1728B52AA6E4}">
                <adec:decorative xmlns:adec="http://schemas.microsoft.com/office/drawing/2017/decorative" val="1"/>
              </a:ext>
            </a:extLst>
          </p:cNvPr>
          <p:cNvCxnSpPr>
            <a:cxnSpLocks/>
          </p:cNvCxnSpPr>
          <p:nvPr/>
        </p:nvCxnSpPr>
        <p:spPr>
          <a:xfrm>
            <a:off x="7716526" y="3136026"/>
            <a:ext cx="3537573" cy="2012654"/>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40E6C4-D3E0-B270-344F-6DB27AEDF037}"/>
              </a:ext>
              <a:ext uri="{C183D7F6-B498-43B3-948B-1728B52AA6E4}">
                <adec:decorative xmlns:adec="http://schemas.microsoft.com/office/drawing/2017/decorative" val="1"/>
              </a:ext>
            </a:extLst>
          </p:cNvPr>
          <p:cNvCxnSpPr>
            <a:cxnSpLocks/>
          </p:cNvCxnSpPr>
          <p:nvPr/>
        </p:nvCxnSpPr>
        <p:spPr>
          <a:xfrm flipV="1">
            <a:off x="11386123" y="4696353"/>
            <a:ext cx="574767" cy="370569"/>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35DD51-3BAF-D6CC-9C46-1155B66FF40A}"/>
              </a:ext>
              <a:ext uri="{C183D7F6-B498-43B3-948B-1728B52AA6E4}">
                <adec:decorative xmlns:adec="http://schemas.microsoft.com/office/drawing/2017/decorative" val="1"/>
              </a:ext>
            </a:extLst>
          </p:cNvPr>
          <p:cNvCxnSpPr>
            <a:cxnSpLocks/>
          </p:cNvCxnSpPr>
          <p:nvPr/>
        </p:nvCxnSpPr>
        <p:spPr>
          <a:xfrm>
            <a:off x="10189325" y="3620352"/>
            <a:ext cx="1688855" cy="961860"/>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7D13BAE-7ED5-635C-7233-74E18447E2D6}"/>
              </a:ext>
              <a:ext uri="{C183D7F6-B498-43B3-948B-1728B52AA6E4}">
                <adec:decorative xmlns:adec="http://schemas.microsoft.com/office/drawing/2017/decorative" val="1"/>
              </a:ext>
            </a:extLst>
          </p:cNvPr>
          <p:cNvCxnSpPr>
            <a:cxnSpLocks/>
          </p:cNvCxnSpPr>
          <p:nvPr/>
        </p:nvCxnSpPr>
        <p:spPr>
          <a:xfrm flipV="1">
            <a:off x="10189325" y="2030434"/>
            <a:ext cx="2259662" cy="1429732"/>
          </a:xfrm>
          <a:prstGeom prst="line">
            <a:avLst/>
          </a:prstGeom>
          <a:ln w="50800" cap="rnd">
            <a:solidFill>
              <a:schemeClr val="bg1"/>
            </a:solidFill>
            <a:prstDash val="dash"/>
            <a:headEnd type="none" w="lg" len="med"/>
            <a:tailEnd type="none" w="lg" len="med"/>
          </a:ln>
          <a:effectLst>
            <a:glow rad="76200">
              <a:schemeClr val="bg1">
                <a:alpha val="26000"/>
              </a:schemeClr>
            </a:glow>
          </a:effectLst>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C0AB4033-E8C7-AFBB-E211-2904C2C002E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8397" y="1824798"/>
            <a:ext cx="6581775" cy="3819525"/>
          </a:xfrm>
          <a:prstGeom prst="rect">
            <a:avLst/>
          </a:prstGeom>
        </p:spPr>
      </p:pic>
      <p:grpSp>
        <p:nvGrpSpPr>
          <p:cNvPr id="43" name="Group 42">
            <a:extLst>
              <a:ext uri="{FF2B5EF4-FFF2-40B4-BE49-F238E27FC236}">
                <a16:creationId xmlns:a16="http://schemas.microsoft.com/office/drawing/2014/main" id="{990132F7-895D-7726-CD8B-B2E4C204375B}"/>
              </a:ext>
              <a:ext uri="{C183D7F6-B498-43B3-948B-1728B52AA6E4}">
                <adec:decorative xmlns:adec="http://schemas.microsoft.com/office/drawing/2017/decorative" val="1"/>
              </a:ext>
            </a:extLst>
          </p:cNvPr>
          <p:cNvGrpSpPr/>
          <p:nvPr/>
        </p:nvGrpSpPr>
        <p:grpSpPr>
          <a:xfrm>
            <a:off x="6008397" y="1660112"/>
            <a:ext cx="7050597" cy="4148899"/>
            <a:chOff x="6198486" y="2709101"/>
            <a:chExt cx="7050597" cy="4148899"/>
          </a:xfrm>
        </p:grpSpPr>
        <p:sp>
          <p:nvSpPr>
            <p:cNvPr id="47" name="Graphic 129">
              <a:extLst>
                <a:ext uri="{FF2B5EF4-FFF2-40B4-BE49-F238E27FC236}">
                  <a16:creationId xmlns:a16="http://schemas.microsoft.com/office/drawing/2014/main" id="{AE42D3D5-6D3B-B0DC-5AD2-F93CEAE694EB}"/>
                </a:ext>
              </a:extLst>
            </p:cNvPr>
            <p:cNvSpPr/>
            <p:nvPr/>
          </p:nvSpPr>
          <p:spPr>
            <a:xfrm>
              <a:off x="6437729" y="2709101"/>
              <a:ext cx="6811354" cy="4148899"/>
            </a:xfrm>
            <a:custGeom>
              <a:avLst/>
              <a:gdLst>
                <a:gd name="connsiteX0" fmla="*/ 6811355 w 6811354"/>
                <a:gd name="connsiteY0" fmla="*/ 0 h 4148899"/>
                <a:gd name="connsiteX1" fmla="*/ 3907944 w 6811354"/>
                <a:gd name="connsiteY1" fmla="*/ 1814894 h 4148899"/>
                <a:gd name="connsiteX2" fmla="*/ 3909278 w 6811354"/>
                <a:gd name="connsiteY2" fmla="*/ 1946624 h 4148899"/>
                <a:gd name="connsiteX3" fmla="*/ 5669688 w 6811354"/>
                <a:gd name="connsiteY3" fmla="*/ 2942463 h 4148899"/>
                <a:gd name="connsiteX4" fmla="*/ 5672927 w 6811354"/>
                <a:gd name="connsiteY4" fmla="*/ 3073051 h 4148899"/>
                <a:gd name="connsiteX5" fmla="*/ 5048849 w 6811354"/>
                <a:gd name="connsiteY5" fmla="*/ 3469196 h 4148899"/>
                <a:gd name="connsiteX6" fmla="*/ 4970268 w 6811354"/>
                <a:gd name="connsiteY6" fmla="*/ 3471101 h 4148899"/>
                <a:gd name="connsiteX7" fmla="*/ 1468877 w 6811354"/>
                <a:gd name="connsiteY7" fmla="*/ 1475423 h 4148899"/>
                <a:gd name="connsiteX8" fmla="*/ 1393916 w 6811354"/>
                <a:gd name="connsiteY8" fmla="*/ 1475137 h 4148899"/>
                <a:gd name="connsiteX9" fmla="*/ 38984 w 6811354"/>
                <a:gd name="connsiteY9" fmla="*/ 2234375 h 4148899"/>
                <a:gd name="connsiteX10" fmla="*/ 37746 w 6811354"/>
                <a:gd name="connsiteY10" fmla="*/ 2366677 h 4148899"/>
                <a:gd name="connsiteX11" fmla="*/ 1861117 w 6811354"/>
                <a:gd name="connsiteY11" fmla="*/ 3445669 h 4148899"/>
                <a:gd name="connsiteX12" fmla="*/ 1859879 w 6811354"/>
                <a:gd name="connsiteY12" fmla="*/ 3577971 h 4148899"/>
                <a:gd name="connsiteX13" fmla="*/ 872327 w 6811354"/>
                <a:gd name="connsiteY13" fmla="*/ 4148900 h 41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11354" h="4148899">
                  <a:moveTo>
                    <a:pt x="6811355" y="0"/>
                  </a:moveTo>
                  <a:lnTo>
                    <a:pt x="3907944" y="1814894"/>
                  </a:lnTo>
                  <a:cubicBezTo>
                    <a:pt x="3857652" y="1844802"/>
                    <a:pt x="3858414" y="1917764"/>
                    <a:pt x="3909278" y="1946624"/>
                  </a:cubicBezTo>
                  <a:lnTo>
                    <a:pt x="5669688" y="2942463"/>
                  </a:lnTo>
                  <a:cubicBezTo>
                    <a:pt x="5719695" y="2970848"/>
                    <a:pt x="5721409" y="3042285"/>
                    <a:pt x="5672927" y="3073051"/>
                  </a:cubicBezTo>
                  <a:lnTo>
                    <a:pt x="5048849" y="3469196"/>
                  </a:lnTo>
                  <a:cubicBezTo>
                    <a:pt x="5025036" y="3484340"/>
                    <a:pt x="4994747" y="3485007"/>
                    <a:pt x="4970268" y="3471101"/>
                  </a:cubicBezTo>
                  <a:lnTo>
                    <a:pt x="1468877" y="1475423"/>
                  </a:lnTo>
                  <a:cubicBezTo>
                    <a:pt x="1445636" y="1462183"/>
                    <a:pt x="1417252" y="1462088"/>
                    <a:pt x="1393916" y="1475137"/>
                  </a:cubicBezTo>
                  <a:lnTo>
                    <a:pt x="38984" y="2234375"/>
                  </a:lnTo>
                  <a:cubicBezTo>
                    <a:pt x="-12451" y="2263140"/>
                    <a:pt x="-13117" y="2336864"/>
                    <a:pt x="37746" y="2366677"/>
                  </a:cubicBezTo>
                  <a:lnTo>
                    <a:pt x="1861117" y="3445669"/>
                  </a:lnTo>
                  <a:cubicBezTo>
                    <a:pt x="1911980" y="3475387"/>
                    <a:pt x="1911314" y="3549110"/>
                    <a:pt x="1859879" y="3577971"/>
                  </a:cubicBezTo>
                  <a:lnTo>
                    <a:pt x="872327" y="4148900"/>
                  </a:lnTo>
                </a:path>
              </a:pathLst>
            </a:custGeom>
            <a:no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8" name="Graphic 47">
              <a:extLst>
                <a:ext uri="{FF2B5EF4-FFF2-40B4-BE49-F238E27FC236}">
                  <a16:creationId xmlns:a16="http://schemas.microsoft.com/office/drawing/2014/main" id="{51DF6DF6-056F-36EA-5F46-3AE4597F25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8486" y="2873787"/>
              <a:ext cx="6581775" cy="3819525"/>
            </a:xfrm>
            <a:prstGeom prst="rect">
              <a:avLst/>
            </a:prstGeom>
          </p:spPr>
        </p:pic>
      </p:grpSp>
      <p:pic>
        <p:nvPicPr>
          <p:cNvPr id="49" name="Graphic 48">
            <a:extLst>
              <a:ext uri="{FF2B5EF4-FFF2-40B4-BE49-F238E27FC236}">
                <a16:creationId xmlns:a16="http://schemas.microsoft.com/office/drawing/2014/main" id="{7C638B41-1260-D5F2-E09A-8B2BE8A7860A}"/>
              </a:ext>
              <a:ext uri="{C183D7F6-B498-43B3-948B-1728B52AA6E4}">
                <adec:decorative xmlns:adec="http://schemas.microsoft.com/office/drawing/2017/decorative" val="1"/>
              </a:ext>
            </a:extLst>
          </p:cNvPr>
          <p:cNvPicPr>
            <a:picLocks noChangeAspect="1"/>
          </p:cNvPicPr>
          <p:nvPr/>
        </p:nvPicPr>
        <p:blipFill rotWithShape="1">
          <a:blip r:embed="rId7">
            <a:alphaModFix/>
            <a:extLst>
              <a:ext uri="{96DAC541-7B7A-43D3-8B79-37D633B846F1}">
                <asvg:svgBlip xmlns:asvg="http://schemas.microsoft.com/office/drawing/2016/SVG/main" r:embed="rId8"/>
              </a:ext>
            </a:extLst>
          </a:blip>
          <a:srcRect t="4843" r="39684"/>
          <a:stretch/>
        </p:blipFill>
        <p:spPr>
          <a:xfrm>
            <a:off x="10015320" y="-1203098"/>
            <a:ext cx="3021928" cy="4658762"/>
          </a:xfrm>
          <a:prstGeom prst="rect">
            <a:avLst/>
          </a:prstGeom>
        </p:spPr>
      </p:pic>
      <p:sp>
        <p:nvSpPr>
          <p:cNvPr id="50" name="Rectangle 49">
            <a:extLst>
              <a:ext uri="{FF2B5EF4-FFF2-40B4-BE49-F238E27FC236}">
                <a16:creationId xmlns:a16="http://schemas.microsoft.com/office/drawing/2014/main" id="{937E4E98-8AAA-DB5E-5AA5-2685510611F9}"/>
              </a:ext>
              <a:ext uri="{C183D7F6-B498-43B3-948B-1728B52AA6E4}">
                <adec:decorative xmlns:adec="http://schemas.microsoft.com/office/drawing/2017/decorative" val="1"/>
              </a:ext>
            </a:extLst>
          </p:cNvPr>
          <p:cNvSpPr/>
          <p:nvPr/>
        </p:nvSpPr>
        <p:spPr bwMode="auto">
          <a:xfrm rot="2700000">
            <a:off x="11093447" y="4492803"/>
            <a:ext cx="373699" cy="378172"/>
          </a:xfrm>
          <a:custGeom>
            <a:avLst/>
            <a:gdLst>
              <a:gd name="connsiteX0" fmla="*/ 0 w 331904"/>
              <a:gd name="connsiteY0" fmla="*/ 0 h 311794"/>
              <a:gd name="connsiteX1" fmla="*/ 331904 w 331904"/>
              <a:gd name="connsiteY1" fmla="*/ 0 h 311794"/>
              <a:gd name="connsiteX2" fmla="*/ 331904 w 331904"/>
              <a:gd name="connsiteY2" fmla="*/ 311794 h 311794"/>
              <a:gd name="connsiteX3" fmla="*/ 0 w 331904"/>
              <a:gd name="connsiteY3" fmla="*/ 311794 h 311794"/>
              <a:gd name="connsiteX4" fmla="*/ 0 w 331904"/>
              <a:gd name="connsiteY4" fmla="*/ 0 h 311794"/>
              <a:gd name="connsiteX0" fmla="*/ 0 w 390908"/>
              <a:gd name="connsiteY0" fmla="*/ 73754 h 385548"/>
              <a:gd name="connsiteX1" fmla="*/ 390908 w 390908"/>
              <a:gd name="connsiteY1" fmla="*/ 0 h 385548"/>
              <a:gd name="connsiteX2" fmla="*/ 331904 w 390908"/>
              <a:gd name="connsiteY2" fmla="*/ 385548 h 385548"/>
              <a:gd name="connsiteX3" fmla="*/ 0 w 390908"/>
              <a:gd name="connsiteY3" fmla="*/ 385548 h 385548"/>
              <a:gd name="connsiteX4" fmla="*/ 0 w 390908"/>
              <a:gd name="connsiteY4" fmla="*/ 73754 h 385548"/>
              <a:gd name="connsiteX0" fmla="*/ 90964 w 390908"/>
              <a:gd name="connsiteY0" fmla="*/ 120466 h 385548"/>
              <a:gd name="connsiteX1" fmla="*/ 390908 w 390908"/>
              <a:gd name="connsiteY1" fmla="*/ 0 h 385548"/>
              <a:gd name="connsiteX2" fmla="*/ 331904 w 390908"/>
              <a:gd name="connsiteY2" fmla="*/ 385548 h 385548"/>
              <a:gd name="connsiteX3" fmla="*/ 0 w 390908"/>
              <a:gd name="connsiteY3" fmla="*/ 385548 h 385548"/>
              <a:gd name="connsiteX4" fmla="*/ 90964 w 390908"/>
              <a:gd name="connsiteY4" fmla="*/ 120466 h 385548"/>
              <a:gd name="connsiteX0" fmla="*/ 90964 w 390908"/>
              <a:gd name="connsiteY0" fmla="*/ 76214 h 385548"/>
              <a:gd name="connsiteX1" fmla="*/ 390908 w 390908"/>
              <a:gd name="connsiteY1" fmla="*/ 0 h 385548"/>
              <a:gd name="connsiteX2" fmla="*/ 331904 w 390908"/>
              <a:gd name="connsiteY2" fmla="*/ 385548 h 385548"/>
              <a:gd name="connsiteX3" fmla="*/ 0 w 390908"/>
              <a:gd name="connsiteY3" fmla="*/ 385548 h 385548"/>
              <a:gd name="connsiteX4" fmla="*/ 90964 w 390908"/>
              <a:gd name="connsiteY4" fmla="*/ 76214 h 385548"/>
              <a:gd name="connsiteX0" fmla="*/ 90964 w 390908"/>
              <a:gd name="connsiteY0" fmla="*/ 76214 h 385548"/>
              <a:gd name="connsiteX1" fmla="*/ 390908 w 390908"/>
              <a:gd name="connsiteY1" fmla="*/ 0 h 385548"/>
              <a:gd name="connsiteX2" fmla="*/ 309777 w 390908"/>
              <a:gd name="connsiteY2" fmla="*/ 324087 h 385548"/>
              <a:gd name="connsiteX3" fmla="*/ 0 w 390908"/>
              <a:gd name="connsiteY3" fmla="*/ 385548 h 385548"/>
              <a:gd name="connsiteX4" fmla="*/ 90964 w 390908"/>
              <a:gd name="connsiteY4" fmla="*/ 76214 h 385548"/>
              <a:gd name="connsiteX0" fmla="*/ 90964 w 390908"/>
              <a:gd name="connsiteY0" fmla="*/ 76214 h 385548"/>
              <a:gd name="connsiteX1" fmla="*/ 390908 w 390908"/>
              <a:gd name="connsiteY1" fmla="*/ 0 h 385548"/>
              <a:gd name="connsiteX2" fmla="*/ 319610 w 390908"/>
              <a:gd name="connsiteY2" fmla="*/ 299503 h 385548"/>
              <a:gd name="connsiteX3" fmla="*/ 0 w 390908"/>
              <a:gd name="connsiteY3" fmla="*/ 385548 h 385548"/>
              <a:gd name="connsiteX4" fmla="*/ 90964 w 390908"/>
              <a:gd name="connsiteY4" fmla="*/ 76214 h 385548"/>
              <a:gd name="connsiteX0" fmla="*/ 73755 w 373699"/>
              <a:gd name="connsiteY0" fmla="*/ 76214 h 378172"/>
              <a:gd name="connsiteX1" fmla="*/ 373699 w 373699"/>
              <a:gd name="connsiteY1" fmla="*/ 0 h 378172"/>
              <a:gd name="connsiteX2" fmla="*/ 302401 w 373699"/>
              <a:gd name="connsiteY2" fmla="*/ 299503 h 378172"/>
              <a:gd name="connsiteX3" fmla="*/ 0 w 373699"/>
              <a:gd name="connsiteY3" fmla="*/ 378172 h 378172"/>
              <a:gd name="connsiteX4" fmla="*/ 73755 w 373699"/>
              <a:gd name="connsiteY4" fmla="*/ 76214 h 3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99" h="378172">
                <a:moveTo>
                  <a:pt x="73755" y="76214"/>
                </a:moveTo>
                <a:lnTo>
                  <a:pt x="373699" y="0"/>
                </a:lnTo>
                <a:lnTo>
                  <a:pt x="302401" y="299503"/>
                </a:lnTo>
                <a:lnTo>
                  <a:pt x="0" y="378172"/>
                </a:lnTo>
                <a:lnTo>
                  <a:pt x="73755" y="76214"/>
                </a:lnTo>
                <a:close/>
              </a:path>
            </a:pathLst>
          </a:custGeom>
          <a:solidFill>
            <a:srgbClr val="298E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51" name="Rectangle 50">
            <a:extLst>
              <a:ext uri="{FF2B5EF4-FFF2-40B4-BE49-F238E27FC236}">
                <a16:creationId xmlns:a16="http://schemas.microsoft.com/office/drawing/2014/main" id="{96763633-C8D5-CC00-C91D-48EABA4A843B}"/>
              </a:ext>
              <a:ext uri="{C183D7F6-B498-43B3-948B-1728B52AA6E4}">
                <adec:decorative xmlns:adec="http://schemas.microsoft.com/office/drawing/2017/decorative" val="1"/>
              </a:ext>
            </a:extLst>
          </p:cNvPr>
          <p:cNvSpPr/>
          <p:nvPr/>
        </p:nvSpPr>
        <p:spPr bwMode="auto">
          <a:xfrm>
            <a:off x="0" y="5910194"/>
            <a:ext cx="12192000" cy="654380"/>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Sans Text Semibold"/>
              <a:ea typeface="+mn-ea"/>
              <a:cs typeface="+mn-cs"/>
            </a:endParaRPr>
          </a:p>
        </p:txBody>
      </p:sp>
      <p:sp>
        <p:nvSpPr>
          <p:cNvPr id="58" name="Rectangle: Rounded Corners 57">
            <a:extLst>
              <a:ext uri="{FF2B5EF4-FFF2-40B4-BE49-F238E27FC236}">
                <a16:creationId xmlns:a16="http://schemas.microsoft.com/office/drawing/2014/main" id="{6AF096BF-9C62-C3F8-D6DF-1E41932A8653}"/>
              </a:ext>
              <a:ext uri="{C183D7F6-B498-43B3-948B-1728B52AA6E4}">
                <adec:decorative xmlns:adec="http://schemas.microsoft.com/office/drawing/2017/decorative" val="0"/>
              </a:ext>
            </a:extLst>
          </p:cNvPr>
          <p:cNvSpPr/>
          <p:nvPr/>
        </p:nvSpPr>
        <p:spPr bwMode="auto">
          <a:xfrm>
            <a:off x="586644" y="1977198"/>
            <a:ext cx="5120760" cy="2842775"/>
          </a:xfrm>
          <a:prstGeom prst="roundRect">
            <a:avLst>
              <a:gd name="adj" fmla="val 3836"/>
            </a:avLst>
          </a:prstGeom>
          <a:solidFill>
            <a:srgbClr val="FFFFFF">
              <a:alpha val="90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274320" bIns="18288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0">
                      <a:srgbClr val="C03BC4"/>
                    </a:gs>
                    <a:gs pos="57000">
                      <a:srgbClr val="0078D4"/>
                    </a:gs>
                  </a:gsLst>
                  <a:lin ang="3000000" scaled="0"/>
                </a:gradFill>
                <a:effectLst/>
                <a:uLnTx/>
                <a:uFillTx/>
                <a:latin typeface="Segoe Sans Text"/>
                <a:ea typeface="+mn-ea"/>
                <a:cs typeface="+mn-cs"/>
              </a:rPr>
              <a:t>Stage 4</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00" cap="none" spc="-30" normalizeH="0" baseline="0" noProof="0">
                <a:ln>
                  <a:noFill/>
                </a:ln>
                <a:solidFill>
                  <a:srgbClr val="000000"/>
                </a:solidFill>
                <a:effectLst/>
                <a:uLnTx/>
                <a:uFillTx/>
                <a:latin typeface="Segoe Sans Text"/>
                <a:ea typeface="+mn-ea"/>
                <a:cs typeface="Segoe Sans Display"/>
              </a:rPr>
              <a:t>Post-deployment optimization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lt"/>
                <a:cs typeface="Segoe Sans Text"/>
              </a:rPr>
              <a:t>Utilized Azure Advisor to get cost optimization recommendations such as purchasing an Azure savings plan for their dynamic workloads and rightsizing their VMs to save on cost. Used Microsoft Cost Management to setup cost alerts and budgets. Started to follow FinOps best practices, to create a collaborative culture between their engineering, finance, and business teams, promoting data-driven decisions aligned with business objectives.</a:t>
            </a: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Sans Text"/>
              <a:ea typeface="+mn-ea"/>
              <a:cs typeface="Segoe Sans Text"/>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lt"/>
                <a:cs typeface="Segoe Sans Text"/>
              </a:rPr>
              <a:t>Optimized their current workloads.</a:t>
            </a: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a:endParaRPr>
          </a:p>
        </p:txBody>
      </p:sp>
      <p:sp>
        <p:nvSpPr>
          <p:cNvPr id="52" name="TextBox 51">
            <a:extLst>
              <a:ext uri="{FF2B5EF4-FFF2-40B4-BE49-F238E27FC236}">
                <a16:creationId xmlns:a16="http://schemas.microsoft.com/office/drawing/2014/main" id="{06688C45-9F23-ED83-8C0E-F3442B09E585}"/>
              </a:ext>
            </a:extLst>
          </p:cNvPr>
          <p:cNvSpPr txBox="1"/>
          <p:nvPr/>
        </p:nvSpPr>
        <p:spPr>
          <a:xfrm flipH="1">
            <a:off x="588263" y="6072629"/>
            <a:ext cx="3020246" cy="30777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EAD1EB"/>
                </a:solidFill>
                <a:effectLst/>
                <a:uLnTx/>
                <a:uFillTx/>
                <a:latin typeface="Segoe Sans Display Semibold" pitchFamily="2" charset="0"/>
                <a:ea typeface="+mn-ea"/>
                <a:cs typeface="Segoe Sans Display Semibold" pitchFamily="2" charset="0"/>
              </a:rPr>
              <a:t>Resources &amp; solutions:</a:t>
            </a:r>
          </a:p>
        </p:txBody>
      </p:sp>
      <p:sp>
        <p:nvSpPr>
          <p:cNvPr id="4" name="Rectangle 3">
            <a:extLst>
              <a:ext uri="{FF2B5EF4-FFF2-40B4-BE49-F238E27FC236}">
                <a16:creationId xmlns:a16="http://schemas.microsoft.com/office/drawing/2014/main" id="{E8CCF37F-1DFF-B963-98CE-03D93EBDDD13}"/>
              </a:ext>
              <a:ext uri="{C183D7F6-B498-43B3-948B-1728B52AA6E4}">
                <adec:decorative xmlns:adec="http://schemas.microsoft.com/office/drawing/2017/decorative" val="0"/>
              </a:ext>
            </a:extLst>
          </p:cNvPr>
          <p:cNvSpPr/>
          <p:nvPr/>
        </p:nvSpPr>
        <p:spPr bwMode="auto">
          <a:xfrm>
            <a:off x="2897141" y="6057926"/>
            <a:ext cx="2209069"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200"/>
              </a:spcAft>
              <a:buClr>
                <a:srgbClr val="000000"/>
              </a:buClr>
              <a:buSzPct val="100000"/>
              <a:buFontTx/>
              <a:buNone/>
              <a:tabLst/>
              <a:defRPr/>
            </a:pPr>
            <a:r>
              <a:rPr kumimoji="0" lang="en-US" sz="1600" b="0" i="0" u="none" strike="noStrike" kern="1200" cap="none" spc="0" normalizeH="0" baseline="0" noProof="0">
                <a:ln>
                  <a:noFill/>
                </a:ln>
                <a:solidFill>
                  <a:srgbClr val="FFFFFF"/>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Azure Advisor</a:t>
            </a:r>
            <a:endParaRPr kumimoji="0" lang="en-US" sz="1600" b="0" i="0" u="none" strike="noStrike" kern="1200" cap="none" spc="0" normalizeH="0" baseline="0" noProof="0">
              <a:ln>
                <a:noFill/>
              </a:ln>
              <a:solidFill>
                <a:srgbClr val="FFFFFF"/>
              </a:solidFill>
              <a:effectLst/>
              <a:uLnTx/>
              <a:uFillTx/>
              <a:latin typeface="Segoe Sans Text"/>
              <a:ea typeface="+mn-ea"/>
              <a:cs typeface="Segoe Sans Display" pitchFamily="2" charset="0"/>
            </a:endParaRPr>
          </a:p>
        </p:txBody>
      </p:sp>
      <p:sp>
        <p:nvSpPr>
          <p:cNvPr id="5" name="Rectangle 4">
            <a:extLst>
              <a:ext uri="{FF2B5EF4-FFF2-40B4-BE49-F238E27FC236}">
                <a16:creationId xmlns:a16="http://schemas.microsoft.com/office/drawing/2014/main" id="{AB535888-F2C3-215A-E671-9C156C8D7EDA}"/>
              </a:ext>
              <a:ext uri="{C183D7F6-B498-43B3-948B-1728B52AA6E4}">
                <adec:decorative xmlns:adec="http://schemas.microsoft.com/office/drawing/2017/decorative" val="0"/>
              </a:ext>
            </a:extLst>
          </p:cNvPr>
          <p:cNvSpPr/>
          <p:nvPr/>
        </p:nvSpPr>
        <p:spPr bwMode="auto">
          <a:xfrm>
            <a:off x="4769828" y="6057925"/>
            <a:ext cx="2338362"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200"/>
              </a:spcAft>
              <a:buClr>
                <a:srgbClr val="000000"/>
              </a:buClr>
              <a:buSzPct val="100000"/>
              <a:buFontTx/>
              <a:buNone/>
              <a:tabLst/>
              <a:defRPr/>
            </a:pPr>
            <a:r>
              <a:rPr kumimoji="0" lang="en-US" sz="1600" b="0" i="0" u="sng" strike="noStrike" kern="1200" cap="none" spc="0" normalizeH="0" baseline="0" noProof="0" dirty="0">
                <a:ln>
                  <a:noFill/>
                </a:ln>
                <a:solidFill>
                  <a:srgbClr val="FFFFFF"/>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FinOps best practices</a:t>
            </a:r>
            <a:endParaRPr kumimoji="0" lang="en-US" sz="1600" b="0" i="0" u="none" strike="noStrike" kern="1200" cap="none" spc="0" normalizeH="0" baseline="0" noProof="0" dirty="0">
              <a:ln>
                <a:noFill/>
              </a:ln>
              <a:solidFill>
                <a:srgbClr val="FFFFFF"/>
              </a:solidFill>
              <a:effectLst/>
              <a:uLnTx/>
              <a:uFillTx/>
              <a:latin typeface="Segoe Sans Text"/>
              <a:ea typeface="+mn-ea"/>
              <a:cs typeface="Segoe Sans Display" pitchFamily="2" charset="0"/>
            </a:endParaRPr>
          </a:p>
        </p:txBody>
      </p:sp>
      <p:sp>
        <p:nvSpPr>
          <p:cNvPr id="6" name="Rectangle 5">
            <a:extLst>
              <a:ext uri="{FF2B5EF4-FFF2-40B4-BE49-F238E27FC236}">
                <a16:creationId xmlns:a16="http://schemas.microsoft.com/office/drawing/2014/main" id="{0173BC44-0FA0-CF7B-E313-0793C0750850}"/>
              </a:ext>
              <a:ext uri="{C183D7F6-B498-43B3-948B-1728B52AA6E4}">
                <adec:decorative xmlns:adec="http://schemas.microsoft.com/office/drawing/2017/decorative" val="0"/>
              </a:ext>
            </a:extLst>
          </p:cNvPr>
          <p:cNvSpPr/>
          <p:nvPr/>
        </p:nvSpPr>
        <p:spPr bwMode="auto">
          <a:xfrm>
            <a:off x="7148650" y="6057925"/>
            <a:ext cx="3226360"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
                <a:srgbClr val="000000"/>
              </a:buClr>
              <a:buSzPct val="100000"/>
              <a:buFontTx/>
              <a:buNone/>
              <a:tabLst/>
              <a:defRPr/>
            </a:pPr>
            <a:r>
              <a:rPr kumimoji="0" lang="en-US" sz="1600" b="0" i="0" u="none" strike="noStrike" kern="1200" cap="none" spc="0" normalizeH="0" baseline="0" noProof="0" dirty="0">
                <a:ln>
                  <a:noFill/>
                </a:ln>
                <a:solidFill>
                  <a:srgbClr val="FFFFFF"/>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Microsoft Cost Management</a:t>
            </a:r>
            <a:endParaRPr kumimoji="0" lang="en-US" sz="1600" b="0" i="0" u="none" strike="noStrike" kern="1200" cap="none" spc="0" normalizeH="0" baseline="0" noProof="0" dirty="0">
              <a:ln>
                <a:noFill/>
              </a:ln>
              <a:solidFill>
                <a:srgbClr val="FFFFFF"/>
              </a:solidFill>
              <a:effectLst/>
              <a:uLnTx/>
              <a:uFillTx/>
              <a:latin typeface="Segoe Sans Text"/>
              <a:ea typeface="+mn-ea"/>
              <a:cs typeface="Segoe Sans Display" pitchFamily="2" charset="0"/>
            </a:endParaRPr>
          </a:p>
        </p:txBody>
      </p:sp>
      <p:sp>
        <p:nvSpPr>
          <p:cNvPr id="16" name="Rectangle 15">
            <a:extLst>
              <a:ext uri="{FF2B5EF4-FFF2-40B4-BE49-F238E27FC236}">
                <a16:creationId xmlns:a16="http://schemas.microsoft.com/office/drawing/2014/main" id="{50047BEF-05A5-C15C-8C85-3E7DD4AD3216}"/>
              </a:ext>
              <a:ext uri="{C183D7F6-B498-43B3-948B-1728B52AA6E4}">
                <adec:decorative xmlns:adec="http://schemas.microsoft.com/office/drawing/2017/decorative" val="0"/>
              </a:ext>
            </a:extLst>
          </p:cNvPr>
          <p:cNvSpPr/>
          <p:nvPr/>
        </p:nvSpPr>
        <p:spPr bwMode="auto">
          <a:xfrm>
            <a:off x="10096929" y="6066159"/>
            <a:ext cx="1887335"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
                <a:srgbClr val="000000"/>
              </a:buClr>
              <a:buSzPct val="100000"/>
              <a:buFontTx/>
              <a:buNone/>
              <a:tabLst/>
              <a:defRPr/>
            </a:pPr>
            <a:r>
              <a:rPr kumimoji="0" lang="en-US" sz="1600" b="0" i="0" u="sng" strike="noStrike" kern="1200" cap="none" spc="0" normalizeH="0" baseline="0" noProof="0" dirty="0">
                <a:ln>
                  <a:noFill/>
                </a:ln>
                <a:solidFill>
                  <a:srgbClr val="FFFFFF"/>
                </a:solidFill>
                <a:effectLst/>
                <a:uLnTx/>
                <a:uFillTx/>
                <a:latin typeface="Segoe Sans Text"/>
                <a:ea typeface="+mn-ea"/>
                <a:cs typeface="+mn-cs"/>
                <a:hlinkClick r:id="rId12">
                  <a:extLst>
                    <a:ext uri="{A12FA001-AC4F-418D-AE19-62706E023703}">
                      <ahyp:hlinkClr xmlns:ahyp="http://schemas.microsoft.com/office/drawing/2018/hyperlinkcolor" val="tx"/>
                    </a:ext>
                  </a:extLst>
                </a:hlinkClick>
              </a:rPr>
              <a:t>Azure Essentials</a:t>
            </a:r>
            <a:endParaRPr kumimoji="0" lang="en-US" sz="1600" b="0" i="0" u="sng" strike="noStrike" kern="1200" cap="none" spc="0" normalizeH="0" baseline="0" noProof="0" dirty="0">
              <a:ln>
                <a:noFill/>
              </a:ln>
              <a:solidFill>
                <a:srgbClr val="FFFFFF"/>
              </a:solidFill>
              <a:effectLst/>
              <a:uLnTx/>
              <a:uFillTx/>
              <a:latin typeface="Segoe Sans Text"/>
              <a:ea typeface="+mn-ea"/>
              <a:cs typeface="+mn-cs"/>
            </a:endParaRPr>
          </a:p>
        </p:txBody>
      </p:sp>
    </p:spTree>
    <p:extLst>
      <p:ext uri="{BB962C8B-B14F-4D97-AF65-F5344CB8AC3E}">
        <p14:creationId xmlns:p14="http://schemas.microsoft.com/office/powerpoint/2010/main" val="39473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42" presetClass="path" presetSubtype="0" decel="100000" fill="hold" grpId="1" nodeType="withEffect">
                                  <p:stCondLst>
                                    <p:cond delay="0"/>
                                  </p:stCondLst>
                                  <p:childTnLst>
                                    <p:animMotion origin="layout" path="M -2.91667E-6 -3.7037E-7 L -2.91667E-6 0.04352 " pathEditMode="relative" rAng="0" ptsTypes="AA">
                                      <p:cBhvr>
                                        <p:cTn id="9" dur="600" spd="-100000" fill="hold"/>
                                        <p:tgtEl>
                                          <p:spTgt spid="58"/>
                                        </p:tgtEl>
                                        <p:attrNameLst>
                                          <p:attrName>ppt_x</p:attrName>
                                          <p:attrName>ppt_y</p:attrName>
                                        </p:attrNameLst>
                                      </p:cBhvr>
                                      <p:rCtr x="0" y="2176"/>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4.58333E-6 -3.7037E-7 L 4.58333E-6 0.04352 " pathEditMode="relative" rAng="0" ptsTypes="AA">
                                      <p:cBhvr>
                                        <p:cTn id="14" dur="600" spd="-100000" fill="hold"/>
                                        <p:tgtEl>
                                          <p:spTgt spid="52"/>
                                        </p:tgtEl>
                                        <p:attrNameLst>
                                          <p:attrName>ppt_x</p:attrName>
                                          <p:attrName>ppt_y</p:attrName>
                                        </p:attrNameLst>
                                      </p:cBhvr>
                                      <p:rCtr x="0" y="2176"/>
                                    </p:animMotion>
                                  </p:childTnLst>
                                </p:cTn>
                              </p:par>
                              <p:par>
                                <p:cTn id="15" presetID="22" presetClass="entr" presetSubtype="4" fill="hold" nodeType="withEffect">
                                  <p:stCondLst>
                                    <p:cond delay="50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100000" fill="hold" grpId="1" nodeType="withEffect">
                                  <p:stCondLst>
                                    <p:cond delay="250"/>
                                  </p:stCondLst>
                                  <p:childTnLst>
                                    <p:animMotion origin="layout" path="M -2.5E-6 -3.33333E-6 L -2.5E-6 0.04352 " pathEditMode="relative" rAng="0" ptsTypes="AA">
                                      <p:cBhvr>
                                        <p:cTn id="22" dur="600" spd="-100000" fill="hold"/>
                                        <p:tgtEl>
                                          <p:spTgt spid="4"/>
                                        </p:tgtEl>
                                        <p:attrNameLst>
                                          <p:attrName>ppt_x</p:attrName>
                                          <p:attrName>ppt_y</p:attrName>
                                        </p:attrNameLst>
                                      </p:cBhvr>
                                      <p:rCtr x="0" y="2176"/>
                                    </p:animMotion>
                                  </p:childTnLst>
                                </p:cTn>
                              </p:par>
                              <p:par>
                                <p:cTn id="23" presetID="10" presetClass="entr" presetSubtype="0" fill="hold" grpId="0" nodeType="withEffect">
                                  <p:stCondLst>
                                    <p:cond delay="2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decel="100000" fill="hold" grpId="1" nodeType="withEffect">
                                  <p:stCondLst>
                                    <p:cond delay="250"/>
                                  </p:stCondLst>
                                  <p:childTnLst>
                                    <p:animMotion origin="layout" path="M 2.29167E-6 -3.33333E-6 L 2.29167E-6 0.04352 " pathEditMode="relative" rAng="0" ptsTypes="AA">
                                      <p:cBhvr>
                                        <p:cTn id="27" dur="600" spd="-100000" fill="hold"/>
                                        <p:tgtEl>
                                          <p:spTgt spid="5"/>
                                        </p:tgtEl>
                                        <p:attrNameLst>
                                          <p:attrName>ppt_x</p:attrName>
                                          <p:attrName>ppt_y</p:attrName>
                                        </p:attrNameLst>
                                      </p:cBhvr>
                                      <p:rCtr x="0" y="2176"/>
                                    </p:animMotion>
                                  </p:childTnLst>
                                </p:cTn>
                              </p:par>
                              <p:par>
                                <p:cTn id="28" presetID="10" presetClass="entr" presetSubtype="0" fill="hold" grpId="0" nodeType="withEffect">
                                  <p:stCondLst>
                                    <p:cond delay="25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42" presetClass="path" presetSubtype="0" decel="100000" fill="hold" grpId="1" nodeType="withEffect">
                                  <p:stCondLst>
                                    <p:cond delay="250"/>
                                  </p:stCondLst>
                                  <p:childTnLst>
                                    <p:animMotion origin="layout" path="M 2.08333E-6 -3.33333E-6 L 2.08333E-6 0.04352 " pathEditMode="relative" rAng="0" ptsTypes="AA">
                                      <p:cBhvr>
                                        <p:cTn id="32" dur="600" spd="-100000" fill="hold"/>
                                        <p:tgtEl>
                                          <p:spTgt spid="6"/>
                                        </p:tgtEl>
                                        <p:attrNameLst>
                                          <p:attrName>ppt_x</p:attrName>
                                          <p:attrName>ppt_y</p:attrName>
                                        </p:attrNameLst>
                                      </p:cBhvr>
                                      <p:rCtr x="0" y="2176"/>
                                    </p:animMotion>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42" presetClass="path" presetSubtype="0" decel="100000" fill="hold" grpId="1" nodeType="withEffect">
                                  <p:stCondLst>
                                    <p:cond delay="0"/>
                                  </p:stCondLst>
                                  <p:childTnLst>
                                    <p:animMotion origin="layout" path="M -2.70833E-6 -3.33333E-6 L -2.70833E-6 0.04352 " pathEditMode="relative" rAng="0" ptsTypes="AA">
                                      <p:cBhvr>
                                        <p:cTn id="37" dur="600" spd="-100000" fill="hold"/>
                                        <p:tgtEl>
                                          <p:spTgt spid="16"/>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2" grpId="0"/>
      <p:bldP spid="52" grpId="1"/>
      <p:bldP spid="4" grpId="0"/>
      <p:bldP spid="4" grpId="1"/>
      <p:bldP spid="5" grpId="0"/>
      <p:bldP spid="5" grpId="1"/>
      <p:bldP spid="6" grpId="0"/>
      <p:bldP spid="6" grpId="1"/>
      <p:bldP spid="16" grpId="0"/>
      <p:bldP spid="1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6B4176F5-A857-1582-C817-D4B31B2A4F44}"/>
              </a:ext>
              <a:ext uri="{C183D7F6-B498-43B3-948B-1728B52AA6E4}">
                <adec:decorative xmlns:adec="http://schemas.microsoft.com/office/drawing/2017/decorative" val="1"/>
              </a:ext>
            </a:extLst>
          </p:cNvPr>
          <p:cNvPicPr>
            <a:picLocks noChangeAspect="1"/>
          </p:cNvPicPr>
          <p:nvPr/>
        </p:nvPicPr>
        <p:blipFill>
          <a:blip r:embed="rId3">
            <a:alphaModFix amt="79000"/>
            <a:extLst>
              <a:ext uri="{96DAC541-7B7A-43D3-8B79-37D633B846F1}">
                <asvg:svgBlip xmlns:asvg="http://schemas.microsoft.com/office/drawing/2016/SVG/main" r:embed="rId4"/>
              </a:ext>
            </a:extLst>
          </a:blip>
          <a:stretch>
            <a:fillRect/>
          </a:stretch>
        </p:blipFill>
        <p:spPr>
          <a:xfrm>
            <a:off x="-205637" y="122829"/>
            <a:ext cx="12490934" cy="7362967"/>
          </a:xfrm>
          <a:prstGeom prst="rect">
            <a:avLst/>
          </a:prstGeom>
        </p:spPr>
      </p:pic>
      <p:sp>
        <p:nvSpPr>
          <p:cNvPr id="12" name="Rectangle: Rounded Corners 11">
            <a:extLst>
              <a:ext uri="{FF2B5EF4-FFF2-40B4-BE49-F238E27FC236}">
                <a16:creationId xmlns:a16="http://schemas.microsoft.com/office/drawing/2014/main" id="{DC246339-E9EB-50BE-6508-9B0FDB99CA71}"/>
              </a:ext>
              <a:ext uri="{C183D7F6-B498-43B3-948B-1728B52AA6E4}">
                <adec:decorative xmlns:adec="http://schemas.microsoft.com/office/drawing/2017/decorative" val="1"/>
              </a:ext>
            </a:extLst>
          </p:cNvPr>
          <p:cNvSpPr/>
          <p:nvPr/>
        </p:nvSpPr>
        <p:spPr bwMode="auto">
          <a:xfrm>
            <a:off x="747622" y="1985197"/>
            <a:ext cx="5619059" cy="3459639"/>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18520" cy="492443"/>
          </a:xfrm>
        </p:spPr>
        <p:txBody>
          <a:bodyPr/>
          <a:lstStyle/>
          <a:p>
            <a:r>
              <a:rPr lang="en-US" sz="3200">
                <a:cs typeface="Segoe UI"/>
              </a:rPr>
              <a:t>Additional resources</a:t>
            </a:r>
            <a:endParaRPr lang="en-US">
              <a:cs typeface="Segoe UI"/>
            </a:endParaRPr>
          </a:p>
        </p:txBody>
      </p:sp>
      <p:sp>
        <p:nvSpPr>
          <p:cNvPr id="13" name="Rectangle: Rounded Corners 12">
            <a:extLst>
              <a:ext uri="{FF2B5EF4-FFF2-40B4-BE49-F238E27FC236}">
                <a16:creationId xmlns:a16="http://schemas.microsoft.com/office/drawing/2014/main" id="{4660C1FC-4E48-2944-61E0-1A2654A07E7C}"/>
              </a:ext>
              <a:ext uri="{C183D7F6-B498-43B3-948B-1728B52AA6E4}">
                <adec:decorative xmlns:adec="http://schemas.microsoft.com/office/drawing/2017/decorative" val="0"/>
              </a:ext>
            </a:extLst>
          </p:cNvPr>
          <p:cNvSpPr/>
          <p:nvPr/>
        </p:nvSpPr>
        <p:spPr bwMode="auto">
          <a:xfrm>
            <a:off x="595222" y="1832797"/>
            <a:ext cx="5619059" cy="3459639"/>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46304" numCol="1" spcCol="0" rtlCol="0" fromWordArt="0" anchor="t" anchorCtr="0" forceAA="0" compatLnSpc="1">
            <a:prstTxWarp prst="textNoShape">
              <a:avLst/>
            </a:prstTxWarp>
            <a:noAutofit/>
          </a:bodyPr>
          <a:lstStyle/>
          <a:p>
            <a:pPr>
              <a:spcAft>
                <a:spcPts val="1200"/>
              </a:spcAft>
            </a:pPr>
            <a:r>
              <a:rPr lang="en-US" sz="1800" u="sng" kern="100">
                <a:solidFill>
                  <a:srgbClr val="0563C1"/>
                </a:solidFill>
                <a:ea typeface="Calibri"/>
                <a:cs typeface="Arial"/>
                <a:hlinkClick r:id="rId5">
                  <a:extLst>
                    <a:ext uri="{A12FA001-AC4F-418D-AE19-62706E023703}">
                      <ahyp:hlinkClr xmlns:ahyp="http://schemas.microsoft.com/office/drawing/2018/hyperlinkcolor" val="tx"/>
                    </a:ext>
                  </a:extLst>
                </a:hlinkClick>
              </a:rPr>
              <a:t>Azure pricing page</a:t>
            </a:r>
            <a:r>
              <a:rPr lang="en-US" sz="1800" kern="100">
                <a:ea typeface="Calibri"/>
                <a:cs typeface="Arial"/>
                <a:hlinkClick r:id="rId5">
                  <a:extLst>
                    <a:ext uri="{A12FA001-AC4F-418D-AE19-62706E023703}">
                      <ahyp:hlinkClr xmlns:ahyp="http://schemas.microsoft.com/office/drawing/2018/hyperlinkcolor" val="tx"/>
                    </a:ext>
                  </a:extLst>
                </a:hlinkClick>
              </a:rPr>
              <a:t> </a:t>
            </a:r>
            <a:endParaRPr lang="en-US" sz="1800" kern="100">
              <a:ea typeface="Calibri"/>
              <a:cs typeface="Arial" panose="020B0604020202020204" pitchFamily="34" charset="0"/>
            </a:endParaRPr>
          </a:p>
          <a:p>
            <a:pPr>
              <a:spcAft>
                <a:spcPts val="1200"/>
              </a:spcAft>
            </a:pPr>
            <a:r>
              <a:rPr lang="en-US" sz="1800" u="sng" kern="100">
                <a:solidFill>
                  <a:srgbClr val="0563C1"/>
                </a:solidFill>
                <a:ea typeface="Calibri"/>
                <a:cs typeface="Arial"/>
                <a:hlinkClick r:id="rId6">
                  <a:extLst>
                    <a:ext uri="{A12FA001-AC4F-418D-AE19-62706E023703}">
                      <ahyp:hlinkClr xmlns:ahyp="http://schemas.microsoft.com/office/drawing/2018/hyperlinkcolor" val="tx"/>
                    </a:ext>
                  </a:extLst>
                </a:hlinkClick>
              </a:rPr>
              <a:t>Azure </a:t>
            </a:r>
            <a:r>
              <a:rPr lang="en-US" sz="1800" u="sng" kern="100">
                <a:solidFill>
                  <a:srgbClr val="0563C1"/>
                </a:solidFill>
                <a:ea typeface="Calibri"/>
                <a:cs typeface="Arial"/>
                <a:hlinkClick r:id="rId6"/>
              </a:rPr>
              <a:t>pricing </a:t>
            </a:r>
            <a:r>
              <a:rPr lang="en-US" sz="1800" u="sng" kern="100">
                <a:solidFill>
                  <a:srgbClr val="0563C1"/>
                </a:solidFill>
                <a:ea typeface="Calibri"/>
                <a:cs typeface="Arial"/>
                <a:hlinkClick r:id="rId6">
                  <a:extLst>
                    <a:ext uri="{A12FA001-AC4F-418D-AE19-62706E023703}">
                      <ahyp:hlinkClr xmlns:ahyp="http://schemas.microsoft.com/office/drawing/2018/hyperlinkcolor" val="tx"/>
                    </a:ext>
                  </a:extLst>
                </a:hlinkClick>
              </a:rPr>
              <a:t>blog series</a:t>
            </a:r>
            <a:endParaRPr lang="en-US" sz="1800" u="sng" kern="100">
              <a:solidFill>
                <a:srgbClr val="0563C1"/>
              </a:solidFill>
              <a:ea typeface="Calibri"/>
              <a:cs typeface="Arial"/>
            </a:endParaRPr>
          </a:p>
          <a:p>
            <a:pPr>
              <a:spcAft>
                <a:spcPts val="1200"/>
              </a:spcAft>
            </a:pPr>
            <a:r>
              <a:rPr lang="en-US" sz="1800" kern="100">
                <a:solidFill>
                  <a:srgbClr val="0078D4"/>
                </a:solidFill>
                <a:latin typeface="Segoe UI"/>
                <a:ea typeface="+mn-lt"/>
                <a:cs typeface="Segoe UI"/>
                <a:hlinkClick r:id="rId7">
                  <a:extLst>
                    <a:ext uri="{A12FA001-AC4F-418D-AE19-62706E023703}">
                      <ahyp:hlinkClr xmlns:ahyp="http://schemas.microsoft.com/office/drawing/2018/hyperlinkcolor" val="tx"/>
                    </a:ext>
                  </a:extLst>
                </a:hlinkClick>
              </a:rPr>
              <a:t>Azure pricing video series</a:t>
            </a:r>
            <a:endParaRPr lang="en-US" sz="1800" kern="100">
              <a:solidFill>
                <a:schemeClr val="accent1"/>
              </a:solidFill>
              <a:cs typeface="Segoe Sans Text"/>
              <a:hlinkClick r:id="rId7">
                <a:extLst>
                  <a:ext uri="{A12FA001-AC4F-418D-AE19-62706E023703}">
                    <ahyp:hlinkClr xmlns:ahyp="http://schemas.microsoft.com/office/drawing/2018/hyperlinkcolor" val="tx"/>
                  </a:ext>
                </a:extLst>
              </a:hlinkClick>
            </a:endParaRPr>
          </a:p>
          <a:p>
            <a:pPr>
              <a:spcAft>
                <a:spcPts val="1200"/>
              </a:spcAft>
            </a:pPr>
            <a:r>
              <a:rPr lang="en-US" sz="1800" u="sng" kern="100">
                <a:solidFill>
                  <a:srgbClr val="0563C1"/>
                </a:solidFill>
                <a:ea typeface="Calibri"/>
                <a:cs typeface="Arial"/>
                <a:hlinkClick r:id="rId8">
                  <a:extLst>
                    <a:ext uri="{A12FA001-AC4F-418D-AE19-62706E023703}">
                      <ahyp:hlinkClr xmlns:ahyp="http://schemas.microsoft.com/office/drawing/2018/hyperlinkcolor" val="tx"/>
                    </a:ext>
                  </a:extLst>
                </a:hlinkClick>
              </a:rPr>
              <a:t>Azure pricing skilling collection</a:t>
            </a:r>
            <a:endParaRPr lang="en-US" sz="1800" u="sng" kern="100">
              <a:solidFill>
                <a:srgbClr val="0563C1"/>
              </a:solidFill>
              <a:ea typeface="Calibri"/>
              <a:cs typeface="Arial"/>
            </a:endParaRPr>
          </a:p>
        </p:txBody>
      </p:sp>
    </p:spTree>
    <p:extLst>
      <p:ext uri="{BB962C8B-B14F-4D97-AF65-F5344CB8AC3E}">
        <p14:creationId xmlns:p14="http://schemas.microsoft.com/office/powerpoint/2010/main" val="2931911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3" presetClass="path" presetSubtype="0" decel="100000" fill="hold" grpId="1" nodeType="withEffect">
                                  <p:stCondLst>
                                    <p:cond delay="100"/>
                                  </p:stCondLst>
                                  <p:childTnLst>
                                    <p:animMotion origin="layout" path="M -0.0224 -0.05046 L 3.125E-6 -4.44444E-6 " pathEditMode="relative" rAng="0" ptsTypes="AA">
                                      <p:cBhvr>
                                        <p:cTn id="9" dur="750" fill="hold"/>
                                        <p:tgtEl>
                                          <p:spTgt spid="13"/>
                                        </p:tgtEl>
                                        <p:attrNameLst>
                                          <p:attrName>ppt_x</p:attrName>
                                          <p:attrName>ppt_y</p:attrName>
                                        </p:attrNameLst>
                                      </p:cBhvr>
                                      <p:rCtr x="1120" y="2523"/>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35" presetClass="path" presetSubtype="0" decel="100000" fill="hold" grpId="1" nodeType="withEffect">
                                  <p:stCondLst>
                                    <p:cond delay="0"/>
                                  </p:stCondLst>
                                  <p:childTnLst>
                                    <p:animMotion origin="layout" path="M 0.02239 0.03148 L 3.125E-6 3.33333E-6 " pathEditMode="relative" rAng="0" ptsTypes="AA">
                                      <p:cBhvr>
                                        <p:cTn id="14" dur="750" fill="hold"/>
                                        <p:tgtEl>
                                          <p:spTgt spid="12"/>
                                        </p:tgtEl>
                                        <p:attrNameLst>
                                          <p:attrName>ppt_x</p:attrName>
                                          <p:attrName>ppt_y</p:attrName>
                                        </p:attrNameLst>
                                      </p:cBhvr>
                                      <p:rCtr x="-112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CD9A777-61F3-ED0D-091C-4B5C974D120F}"/>
              </a:ext>
              <a:ext uri="{C183D7F6-B498-43B3-948B-1728B52AA6E4}">
                <adec:decorative xmlns:adec="http://schemas.microsoft.com/office/drawing/2017/decorative" val="1"/>
              </a:ext>
            </a:extLst>
          </p:cNvPr>
          <p:cNvSpPr/>
          <p:nvPr/>
        </p:nvSpPr>
        <p:spPr bwMode="auto">
          <a:xfrm>
            <a:off x="718537" y="1853298"/>
            <a:ext cx="11049000" cy="4183171"/>
          </a:xfrm>
          <a:prstGeom prst="roundRect">
            <a:avLst>
              <a:gd name="adj" fmla="val 2948"/>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5" name="Rectangle: Rounded Corners 4">
            <a:extLst>
              <a:ext uri="{FF2B5EF4-FFF2-40B4-BE49-F238E27FC236}">
                <a16:creationId xmlns:a16="http://schemas.microsoft.com/office/drawing/2014/main" id="{C5F2A879-7370-98AD-68F3-C893B233D183}"/>
              </a:ext>
              <a:ext uri="{C183D7F6-B498-43B3-948B-1728B52AA6E4}">
                <adec:decorative xmlns:adec="http://schemas.microsoft.com/office/drawing/2017/decorative" val="1"/>
              </a:ext>
            </a:extLst>
          </p:cNvPr>
          <p:cNvSpPr/>
          <p:nvPr/>
        </p:nvSpPr>
        <p:spPr bwMode="auto">
          <a:xfrm>
            <a:off x="576769" y="1700898"/>
            <a:ext cx="11049000" cy="4183171"/>
          </a:xfrm>
          <a:prstGeom prst="roundRect">
            <a:avLst>
              <a:gd name="adj" fmla="val 2978"/>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D8F2E69C-F4E6-857F-67C3-235F04633252}"/>
              </a:ext>
            </a:extLst>
          </p:cNvPr>
          <p:cNvSpPr>
            <a:spLocks noGrp="1"/>
          </p:cNvSpPr>
          <p:nvPr>
            <p:ph type="title"/>
          </p:nvPr>
        </p:nvSpPr>
        <p:spPr>
          <a:xfrm>
            <a:off x="588263" y="457200"/>
            <a:ext cx="11018520" cy="492443"/>
          </a:xfrm>
        </p:spPr>
        <p:txBody>
          <a:bodyPr/>
          <a:lstStyle/>
          <a:p>
            <a:r>
              <a:rPr lang="en-US" sz="3200">
                <a:cs typeface="Segoe UI"/>
              </a:rPr>
              <a:t>Cloud pricing journey</a:t>
            </a:r>
          </a:p>
        </p:txBody>
      </p:sp>
      <p:sp>
        <p:nvSpPr>
          <p:cNvPr id="26" name="TextBox 25">
            <a:extLst>
              <a:ext uri="{FF2B5EF4-FFF2-40B4-BE49-F238E27FC236}">
                <a16:creationId xmlns:a16="http://schemas.microsoft.com/office/drawing/2014/main" id="{7EEEB138-988A-02D7-D6E8-6DFA973F87B5}"/>
              </a:ext>
            </a:extLst>
          </p:cNvPr>
          <p:cNvSpPr txBox="1"/>
          <p:nvPr/>
        </p:nvSpPr>
        <p:spPr>
          <a:xfrm>
            <a:off x="587169" y="1100328"/>
            <a:ext cx="10917893" cy="307777"/>
          </a:xfrm>
          <a:prstGeom prst="rect">
            <a:avLst/>
          </a:prstGeom>
          <a:noFill/>
        </p:spPr>
        <p:txBody>
          <a:bodyPr wrap="square" lIns="0" tIns="0" rIns="0" bIns="0">
            <a:spAutoFit/>
          </a:bodyPr>
          <a:lstStyle/>
          <a:p>
            <a:pPr defTabSz="914367">
              <a:defRPr/>
            </a:pPr>
            <a:r>
              <a:rPr lang="en-US" sz="2000" kern="0">
                <a:ln w="0"/>
                <a:cs typeface="Segoe Sans Display Semibold" pitchFamily="2" charset="0"/>
              </a:rPr>
              <a:t>Different pricing actions correspond to different milestones in your cloud journey.</a:t>
            </a:r>
          </a:p>
        </p:txBody>
      </p:sp>
      <p:cxnSp>
        <p:nvCxnSpPr>
          <p:cNvPr id="10" name="Straight Connector 9">
            <a:extLst>
              <a:ext uri="{FF2B5EF4-FFF2-40B4-BE49-F238E27FC236}">
                <a16:creationId xmlns:a16="http://schemas.microsoft.com/office/drawing/2014/main" id="{0A7FA214-4FD0-28B0-8301-DCAA4B3D65E4}"/>
              </a:ext>
              <a:ext uri="{C183D7F6-B498-43B3-948B-1728B52AA6E4}">
                <adec:decorative xmlns:adec="http://schemas.microsoft.com/office/drawing/2017/decorative" val="1"/>
              </a:ext>
            </a:extLst>
          </p:cNvPr>
          <p:cNvCxnSpPr>
            <a:cxnSpLocks/>
          </p:cNvCxnSpPr>
          <p:nvPr/>
        </p:nvCxnSpPr>
        <p:spPr>
          <a:xfrm>
            <a:off x="2223205" y="2230835"/>
            <a:ext cx="914400" cy="0"/>
          </a:xfrm>
          <a:prstGeom prst="line">
            <a:avLst/>
          </a:prstGeom>
          <a:ln w="57150" cap="rnd">
            <a:gradFill flip="none" rotWithShape="1">
              <a:gsLst>
                <a:gs pos="0">
                  <a:srgbClr val="2DA5FF"/>
                </a:gs>
                <a:gs pos="100000">
                  <a:srgbClr val="D59ED7"/>
                </a:gs>
              </a:gsLst>
              <a:lin ang="1080000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 name="TextBox">
            <a:extLst>
              <a:ext uri="{FF2B5EF4-FFF2-40B4-BE49-F238E27FC236}">
                <a16:creationId xmlns:a16="http://schemas.microsoft.com/office/drawing/2014/main" id="{E6420251-9587-DE3F-169C-CEE3147C9634}"/>
              </a:ext>
            </a:extLst>
          </p:cNvPr>
          <p:cNvSpPr txBox="1"/>
          <p:nvPr/>
        </p:nvSpPr>
        <p:spPr>
          <a:xfrm>
            <a:off x="1094988" y="2070171"/>
            <a:ext cx="1517554" cy="561692"/>
          </a:xfrm>
          <a:prstGeom prst="rect">
            <a:avLst/>
          </a:prstGeom>
          <a:noFill/>
        </p:spPr>
        <p:txBody>
          <a:bodyPr wrap="square" lIns="0" tIns="0" rIns="0" bIns="0" anchor="t">
            <a:spAutoFit/>
          </a:bodyPr>
          <a:lstStyle>
            <a:defPPr>
              <a:defRPr lang="en-US"/>
            </a:defPPr>
            <a:lvl1pPr fontAlgn="ctr">
              <a:lnSpc>
                <a:spcPct val="90000"/>
              </a:lnSpc>
              <a:spcAft>
                <a:spcPts val="200"/>
              </a:spcAft>
              <a:buClr>
                <a:schemeClr val="tx1"/>
              </a:buClr>
              <a:buSzPct val="100000"/>
              <a:defRPr sz="2000">
                <a:solidFill>
                  <a:srgbClr val="EAD1EB"/>
                </a:solidFill>
                <a:latin typeface="Segoe Sans Display Semibold" pitchFamily="2" charset="0"/>
                <a:cs typeface="Segoe Sans Display Semibold" pitchFamily="2" charset="0"/>
              </a:defRPr>
            </a:lvl1pPr>
          </a:lstStyle>
          <a:p>
            <a:pPr>
              <a:spcAft>
                <a:spcPts val="1200"/>
              </a:spcAft>
              <a:defRPr/>
            </a:pPr>
            <a:r>
              <a:rPr lang="en-US" b="1">
                <a:gradFill>
                  <a:gsLst>
                    <a:gs pos="48300">
                      <a:srgbClr val="6358CC"/>
                    </a:gs>
                    <a:gs pos="100000">
                      <a:schemeClr val="accent1"/>
                    </a:gs>
                    <a:gs pos="0">
                      <a:schemeClr val="accent6"/>
                    </a:gs>
                  </a:gsLst>
                  <a:lin ang="3000000" scaled="0"/>
                </a:gradFill>
                <a:latin typeface="+mn-lt"/>
                <a:cs typeface="+mn-cs"/>
              </a:rPr>
              <a:t>Consider Azure</a:t>
            </a:r>
          </a:p>
        </p:txBody>
      </p:sp>
      <p:sp>
        <p:nvSpPr>
          <p:cNvPr id="13" name="Content Placeholder 10">
            <a:extLst>
              <a:ext uri="{FF2B5EF4-FFF2-40B4-BE49-F238E27FC236}">
                <a16:creationId xmlns:a16="http://schemas.microsoft.com/office/drawing/2014/main" id="{781C566A-2276-6289-8763-DA3C24CFAA2F}"/>
              </a:ext>
            </a:extLst>
          </p:cNvPr>
          <p:cNvSpPr txBox="1">
            <a:spLocks/>
          </p:cNvSpPr>
          <p:nvPr/>
        </p:nvSpPr>
        <p:spPr>
          <a:xfrm>
            <a:off x="1094987" y="2699453"/>
            <a:ext cx="1984389"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200"/>
              </a:spcAft>
              <a:buClr>
                <a:schemeClr val="tx1"/>
              </a:buClr>
              <a:buSzPct val="100000"/>
              <a:buNone/>
              <a:defRPr/>
            </a:pPr>
            <a:r>
              <a:rPr lang="en-US" sz="1400">
                <a:cs typeface="Segoe Sans Display" pitchFamily="2" charset="0"/>
              </a:rPr>
              <a:t>Understand value and </a:t>
            </a:r>
            <a:br>
              <a:rPr lang="en-US" sz="1400">
                <a:cs typeface="Segoe Sans Display" pitchFamily="2" charset="0"/>
              </a:rPr>
            </a:br>
            <a:r>
              <a:rPr lang="en-US" sz="1400">
                <a:cs typeface="Segoe Sans Display" pitchFamily="2" charset="0"/>
              </a:rPr>
              <a:t>build confidence.</a:t>
            </a:r>
          </a:p>
        </p:txBody>
      </p:sp>
      <p:cxnSp>
        <p:nvCxnSpPr>
          <p:cNvPr id="6" name="Straight Connector 5">
            <a:extLst>
              <a:ext uri="{FF2B5EF4-FFF2-40B4-BE49-F238E27FC236}">
                <a16:creationId xmlns:a16="http://schemas.microsoft.com/office/drawing/2014/main" id="{B9DAA654-9015-A2C9-6346-A3346FFC64C7}"/>
              </a:ext>
              <a:ext uri="{C183D7F6-B498-43B3-948B-1728B52AA6E4}">
                <adec:decorative xmlns:adec="http://schemas.microsoft.com/office/drawing/2017/decorative" val="1"/>
              </a:ext>
            </a:extLst>
          </p:cNvPr>
          <p:cNvCxnSpPr>
            <a:cxnSpLocks/>
          </p:cNvCxnSpPr>
          <p:nvPr/>
        </p:nvCxnSpPr>
        <p:spPr>
          <a:xfrm>
            <a:off x="2087181" y="3859887"/>
            <a:ext cx="0" cy="4572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DD65EB-D532-EF83-61E6-FA46396D92ED}"/>
              </a:ext>
              <a:ext uri="{C183D7F6-B498-43B3-948B-1728B52AA6E4}">
                <adec:decorative xmlns:adec="http://schemas.microsoft.com/office/drawing/2017/decorative" val="1"/>
              </a:ext>
            </a:extLst>
          </p:cNvPr>
          <p:cNvCxnSpPr>
            <a:cxnSpLocks/>
          </p:cNvCxnSpPr>
          <p:nvPr/>
        </p:nvCxnSpPr>
        <p:spPr>
          <a:xfrm>
            <a:off x="4764007" y="3859887"/>
            <a:ext cx="0" cy="4572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D5920B8-DE18-1164-E3A4-B0E302CD4E34}"/>
              </a:ext>
              <a:ext uri="{C183D7F6-B498-43B3-948B-1728B52AA6E4}">
                <adec:decorative xmlns:adec="http://schemas.microsoft.com/office/drawing/2017/decorative" val="1"/>
              </a:ext>
            </a:extLst>
          </p:cNvPr>
          <p:cNvCxnSpPr>
            <a:cxnSpLocks/>
          </p:cNvCxnSpPr>
          <p:nvPr/>
        </p:nvCxnSpPr>
        <p:spPr>
          <a:xfrm>
            <a:off x="7462252" y="3859887"/>
            <a:ext cx="0" cy="4572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B4127FC-A319-B03D-3D30-3E46149584D2}"/>
              </a:ext>
              <a:ext uri="{C183D7F6-B498-43B3-948B-1728B52AA6E4}">
                <adec:decorative xmlns:adec="http://schemas.microsoft.com/office/drawing/2017/decorative" val="1"/>
              </a:ext>
            </a:extLst>
          </p:cNvPr>
          <p:cNvCxnSpPr>
            <a:cxnSpLocks/>
          </p:cNvCxnSpPr>
          <p:nvPr/>
        </p:nvCxnSpPr>
        <p:spPr>
          <a:xfrm>
            <a:off x="10128289" y="3859887"/>
            <a:ext cx="0" cy="4572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2F2EC5-DAC2-C422-1221-ECC7AD5037C8}"/>
              </a:ext>
            </a:extLst>
          </p:cNvPr>
          <p:cNvSpPr txBox="1"/>
          <p:nvPr/>
        </p:nvSpPr>
        <p:spPr>
          <a:xfrm>
            <a:off x="576769" y="3429000"/>
            <a:ext cx="11049000" cy="430887"/>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r>
              <a:rPr lang="en-US">
                <a:solidFill>
                  <a:schemeClr val="bg1"/>
                </a:solidFill>
                <a:latin typeface="+mj-lt"/>
              </a:rPr>
              <a:t>Pricing needs through the journey</a:t>
            </a:r>
          </a:p>
        </p:txBody>
      </p:sp>
      <p:sp>
        <p:nvSpPr>
          <p:cNvPr id="22" name="Rectangle: Rounded Corners 21">
            <a:extLst>
              <a:ext uri="{FF2B5EF4-FFF2-40B4-BE49-F238E27FC236}">
                <a16:creationId xmlns:a16="http://schemas.microsoft.com/office/drawing/2014/main" id="{4E7AE820-6B92-E385-27F4-A58B01A20909}"/>
              </a:ext>
              <a:ext uri="{C183D7F6-B498-43B3-948B-1728B52AA6E4}">
                <adec:decorative xmlns:adec="http://schemas.microsoft.com/office/drawing/2017/decorative" val="0"/>
              </a:ext>
            </a:extLst>
          </p:cNvPr>
          <p:cNvSpPr/>
          <p:nvPr/>
        </p:nvSpPr>
        <p:spPr bwMode="auto">
          <a:xfrm>
            <a:off x="837797" y="4395129"/>
            <a:ext cx="2477066" cy="1162635"/>
          </a:xfrm>
          <a:prstGeom prst="roundRect">
            <a:avLst>
              <a:gd name="adj" fmla="val 5656"/>
            </a:avLst>
          </a:prstGeom>
          <a:gradFill>
            <a:gsLst>
              <a:gs pos="100000">
                <a:srgbClr val="EC9ECC"/>
              </a:gs>
              <a:gs pos="0">
                <a:srgbClr val="FFB3BB"/>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274320" tIns="91440" rIns="182880" bIns="91440" numCol="1" spcCol="0" rtlCol="0" fromWordArt="0" anchor="ctr" anchorCtr="0" forceAA="0" compatLnSpc="1">
            <a:prstTxWarp prst="textNoShape">
              <a:avLst/>
            </a:prstTxWarp>
            <a:noAutofit/>
          </a:bodyPr>
          <a:lstStyle/>
          <a:p>
            <a:pPr defTabSz="950845">
              <a:lnSpc>
                <a:spcPct val="90000"/>
              </a:lnSpc>
              <a:spcBef>
                <a:spcPct val="0"/>
              </a:spcBef>
              <a:spcAft>
                <a:spcPct val="0"/>
              </a:spcAft>
            </a:pPr>
            <a:r>
              <a:rPr lang="en-US" sz="1600">
                <a:solidFill>
                  <a:schemeClr val="tx1"/>
                </a:solidFill>
                <a:latin typeface="+mj-lt"/>
                <a:cs typeface="Segoe UI"/>
              </a:rPr>
              <a:t>Understand how </a:t>
            </a:r>
            <a:br>
              <a:rPr lang="en-US" sz="1600">
                <a:solidFill>
                  <a:schemeClr val="tx1"/>
                </a:solidFill>
                <a:latin typeface="+mj-lt"/>
                <a:cs typeface="Segoe UI"/>
              </a:rPr>
            </a:br>
            <a:r>
              <a:rPr lang="en-US" sz="1600">
                <a:solidFill>
                  <a:schemeClr val="tx1"/>
                </a:solidFill>
                <a:latin typeface="+mj-lt"/>
                <a:cs typeface="Segoe UI"/>
              </a:rPr>
              <a:t>Azure pricing works</a:t>
            </a:r>
          </a:p>
        </p:txBody>
      </p:sp>
      <p:sp>
        <p:nvSpPr>
          <p:cNvPr id="19" name="TextBox">
            <a:extLst>
              <a:ext uri="{FF2B5EF4-FFF2-40B4-BE49-F238E27FC236}">
                <a16:creationId xmlns:a16="http://schemas.microsoft.com/office/drawing/2014/main" id="{5E3A604B-EB25-42D2-4BC2-5B3125501F76}"/>
              </a:ext>
            </a:extLst>
          </p:cNvPr>
          <p:cNvSpPr txBox="1"/>
          <p:nvPr/>
        </p:nvSpPr>
        <p:spPr>
          <a:xfrm>
            <a:off x="3781135" y="2070171"/>
            <a:ext cx="2116469" cy="561692"/>
          </a:xfrm>
          <a:prstGeom prst="rect">
            <a:avLst/>
          </a:prstGeom>
          <a:noFill/>
        </p:spPr>
        <p:txBody>
          <a:bodyPr wrap="square" lIns="0" tIns="0" rIns="0" bIns="0" anchor="t">
            <a:sp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Assess </a:t>
            </a:r>
            <a:br>
              <a:rPr lang="en-US" sz="2000" b="1">
                <a:gradFill>
                  <a:gsLst>
                    <a:gs pos="48300">
                      <a:srgbClr val="6358CC"/>
                    </a:gs>
                    <a:gs pos="100000">
                      <a:schemeClr val="accent1"/>
                    </a:gs>
                    <a:gs pos="0">
                      <a:schemeClr val="accent6"/>
                    </a:gs>
                  </a:gsLst>
                  <a:lin ang="3000000" scaled="0"/>
                </a:gradFill>
              </a:rPr>
            </a:br>
            <a:r>
              <a:rPr lang="en-US" sz="2000" b="1">
                <a:gradFill>
                  <a:gsLst>
                    <a:gs pos="48300">
                      <a:srgbClr val="6358CC"/>
                    </a:gs>
                    <a:gs pos="100000">
                      <a:schemeClr val="accent1"/>
                    </a:gs>
                    <a:gs pos="0">
                      <a:schemeClr val="accent6"/>
                    </a:gs>
                  </a:gsLst>
                  <a:lin ang="3000000" scaled="0"/>
                </a:gradFill>
              </a:rPr>
              <a:t>and plan</a:t>
            </a:r>
          </a:p>
        </p:txBody>
      </p:sp>
      <p:sp>
        <p:nvSpPr>
          <p:cNvPr id="20" name="Content Placeholder 10">
            <a:extLst>
              <a:ext uri="{FF2B5EF4-FFF2-40B4-BE49-F238E27FC236}">
                <a16:creationId xmlns:a16="http://schemas.microsoft.com/office/drawing/2014/main" id="{7F1864F3-741E-589B-2116-234397A0A4D8}"/>
              </a:ext>
            </a:extLst>
          </p:cNvPr>
          <p:cNvSpPr txBox="1">
            <a:spLocks/>
          </p:cNvSpPr>
          <p:nvPr/>
        </p:nvSpPr>
        <p:spPr>
          <a:xfrm>
            <a:off x="3781135" y="2699453"/>
            <a:ext cx="2373393"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200"/>
              </a:spcAft>
              <a:buClr>
                <a:schemeClr val="tx1"/>
              </a:buClr>
              <a:buSzPct val="100000"/>
              <a:buNone/>
              <a:defRPr/>
            </a:pPr>
            <a:r>
              <a:rPr lang="en-US" sz="1400">
                <a:cs typeface="Segoe Sans Display" pitchFamily="2" charset="0"/>
              </a:rPr>
              <a:t>Prepare for moving forward with project and build a plan.</a:t>
            </a:r>
          </a:p>
        </p:txBody>
      </p:sp>
      <p:sp>
        <p:nvSpPr>
          <p:cNvPr id="27" name="Rectangle: Rounded Corners 26">
            <a:extLst>
              <a:ext uri="{FF2B5EF4-FFF2-40B4-BE49-F238E27FC236}">
                <a16:creationId xmlns:a16="http://schemas.microsoft.com/office/drawing/2014/main" id="{84C3B905-ADB2-8F56-32DC-D4311C058EEE}"/>
              </a:ext>
              <a:ext uri="{C183D7F6-B498-43B3-948B-1728B52AA6E4}">
                <adec:decorative xmlns:adec="http://schemas.microsoft.com/office/drawing/2017/decorative" val="0"/>
              </a:ext>
            </a:extLst>
          </p:cNvPr>
          <p:cNvSpPr/>
          <p:nvPr/>
        </p:nvSpPr>
        <p:spPr bwMode="auto">
          <a:xfrm>
            <a:off x="3525474" y="4395128"/>
            <a:ext cx="2477066" cy="1162635"/>
          </a:xfrm>
          <a:prstGeom prst="roundRect">
            <a:avLst>
              <a:gd name="adj" fmla="val 5656"/>
            </a:avLst>
          </a:prstGeom>
          <a:gradFill>
            <a:gsLst>
              <a:gs pos="100000">
                <a:srgbClr val="96DB9E"/>
              </a:gs>
              <a:gs pos="0">
                <a:srgbClr val="D4EC8E"/>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274320" tIns="91440" rIns="182880" bIns="91440" numCol="1" spcCol="0" rtlCol="0" fromWordArt="0" anchor="ctr" anchorCtr="0" forceAA="0" compatLnSpc="1">
            <a:prstTxWarp prst="textNoShape">
              <a:avLst/>
            </a:prstTxWarp>
            <a:noAutofit/>
          </a:bodyPr>
          <a:lstStyle/>
          <a:p>
            <a:pPr defTabSz="950845">
              <a:lnSpc>
                <a:spcPct val="90000"/>
              </a:lnSpc>
              <a:spcBef>
                <a:spcPct val="0"/>
              </a:spcBef>
              <a:spcAft>
                <a:spcPct val="0"/>
              </a:spcAft>
            </a:pPr>
            <a:r>
              <a:rPr lang="en-US" sz="1600">
                <a:latin typeface="+mj-lt"/>
                <a:cs typeface="Segoe UI"/>
              </a:rPr>
              <a:t>E</a:t>
            </a:r>
            <a:r>
              <a:rPr lang="en-US" sz="1600">
                <a:solidFill>
                  <a:schemeClr val="tx1"/>
                </a:solidFill>
                <a:latin typeface="+mj-lt"/>
                <a:cs typeface="Segoe UI"/>
              </a:rPr>
              <a:t>stimate project costs on Azure</a:t>
            </a:r>
          </a:p>
        </p:txBody>
      </p:sp>
      <p:sp>
        <p:nvSpPr>
          <p:cNvPr id="28" name="TextBox">
            <a:extLst>
              <a:ext uri="{FF2B5EF4-FFF2-40B4-BE49-F238E27FC236}">
                <a16:creationId xmlns:a16="http://schemas.microsoft.com/office/drawing/2014/main" id="{5A41C47F-146B-36B0-51AE-13DC5E2BA61E}"/>
              </a:ext>
            </a:extLst>
          </p:cNvPr>
          <p:cNvSpPr txBox="1"/>
          <p:nvPr/>
        </p:nvSpPr>
        <p:spPr>
          <a:xfrm>
            <a:off x="6458882" y="2070171"/>
            <a:ext cx="2116469" cy="284693"/>
          </a:xfrm>
          <a:prstGeom prst="rect">
            <a:avLst/>
          </a:prstGeom>
          <a:noFill/>
        </p:spPr>
        <p:txBody>
          <a:bodyPr wrap="square" lIns="0" tIns="0" rIns="0" bIns="0" anchor="t">
            <a:sp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Deploy</a:t>
            </a:r>
          </a:p>
        </p:txBody>
      </p:sp>
      <p:sp>
        <p:nvSpPr>
          <p:cNvPr id="29" name="Content Placeholder 10">
            <a:extLst>
              <a:ext uri="{FF2B5EF4-FFF2-40B4-BE49-F238E27FC236}">
                <a16:creationId xmlns:a16="http://schemas.microsoft.com/office/drawing/2014/main" id="{25C21810-2E69-13DB-C91B-D48835B29480}"/>
              </a:ext>
            </a:extLst>
          </p:cNvPr>
          <p:cNvSpPr txBox="1">
            <a:spLocks/>
          </p:cNvSpPr>
          <p:nvPr/>
        </p:nvSpPr>
        <p:spPr>
          <a:xfrm>
            <a:off x="6458882" y="2466466"/>
            <a:ext cx="1708377"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200"/>
              </a:spcAft>
              <a:buClr>
                <a:schemeClr val="tx1"/>
              </a:buClr>
              <a:buSzPct val="100000"/>
              <a:buNone/>
              <a:defRPr/>
            </a:pPr>
            <a:r>
              <a:rPr lang="en-US" sz="1400">
                <a:cs typeface="Segoe Sans Display" pitchFamily="2" charset="0"/>
              </a:rPr>
              <a:t>Set up the platform for success.</a:t>
            </a:r>
          </a:p>
        </p:txBody>
      </p:sp>
      <p:sp>
        <p:nvSpPr>
          <p:cNvPr id="30" name="Rectangle: Rounded Corners 29">
            <a:extLst>
              <a:ext uri="{FF2B5EF4-FFF2-40B4-BE49-F238E27FC236}">
                <a16:creationId xmlns:a16="http://schemas.microsoft.com/office/drawing/2014/main" id="{4DF698EB-8E4C-BD13-CBF8-45AE7BD621D7}"/>
              </a:ext>
              <a:ext uri="{C183D7F6-B498-43B3-948B-1728B52AA6E4}">
                <adec:decorative xmlns:adec="http://schemas.microsoft.com/office/drawing/2017/decorative" val="0"/>
              </a:ext>
            </a:extLst>
          </p:cNvPr>
          <p:cNvSpPr/>
          <p:nvPr/>
        </p:nvSpPr>
        <p:spPr bwMode="auto">
          <a:xfrm>
            <a:off x="6213151" y="4395128"/>
            <a:ext cx="2477066" cy="1162635"/>
          </a:xfrm>
          <a:prstGeom prst="roundRect">
            <a:avLst>
              <a:gd name="adj" fmla="val 5656"/>
            </a:avLst>
          </a:prstGeom>
          <a:gradFill>
            <a:gsLst>
              <a:gs pos="100000">
                <a:srgbClr val="FFC993"/>
              </a:gs>
              <a:gs pos="0">
                <a:srgbClr val="FFE399"/>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274320" tIns="91440" rIns="182880" bIns="91440" numCol="1" spcCol="0" rtlCol="0" fromWordArt="0" anchor="ctr" anchorCtr="0" forceAA="0" compatLnSpc="1">
            <a:prstTxWarp prst="textNoShape">
              <a:avLst/>
            </a:prstTxWarp>
            <a:noAutofit/>
          </a:bodyPr>
          <a:lstStyle/>
          <a:p>
            <a:pPr defTabSz="950845">
              <a:lnSpc>
                <a:spcPct val="90000"/>
              </a:lnSpc>
              <a:spcBef>
                <a:spcPct val="0"/>
              </a:spcBef>
              <a:spcAft>
                <a:spcPct val="0"/>
              </a:spcAft>
            </a:pPr>
            <a:r>
              <a:rPr lang="en-US" sz="1600">
                <a:solidFill>
                  <a:schemeClr val="tx1"/>
                </a:solidFill>
                <a:latin typeface="+mj-lt"/>
                <a:cs typeface="Segoe UI"/>
              </a:rPr>
              <a:t>Budget for specific Azure services</a:t>
            </a:r>
          </a:p>
        </p:txBody>
      </p:sp>
      <p:sp>
        <p:nvSpPr>
          <p:cNvPr id="31" name="TextBox">
            <a:extLst>
              <a:ext uri="{FF2B5EF4-FFF2-40B4-BE49-F238E27FC236}">
                <a16:creationId xmlns:a16="http://schemas.microsoft.com/office/drawing/2014/main" id="{BB8D3487-E59B-91F0-FF40-CCF46779D8B3}"/>
              </a:ext>
            </a:extLst>
          </p:cNvPr>
          <p:cNvSpPr txBox="1"/>
          <p:nvPr/>
        </p:nvSpPr>
        <p:spPr>
          <a:xfrm>
            <a:off x="9145330" y="2070171"/>
            <a:ext cx="2116469" cy="561692"/>
          </a:xfrm>
          <a:prstGeom prst="rect">
            <a:avLst/>
          </a:prstGeom>
          <a:noFill/>
        </p:spPr>
        <p:txBody>
          <a:bodyPr wrap="square" lIns="0" tIns="0" rIns="0" bIns="0" anchor="t">
            <a:sp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Manage </a:t>
            </a:r>
            <a:br>
              <a:rPr lang="en-US" sz="2000" b="1">
                <a:gradFill>
                  <a:gsLst>
                    <a:gs pos="48300">
                      <a:srgbClr val="6358CC"/>
                    </a:gs>
                    <a:gs pos="100000">
                      <a:schemeClr val="accent1"/>
                    </a:gs>
                    <a:gs pos="0">
                      <a:schemeClr val="accent6"/>
                    </a:gs>
                  </a:gsLst>
                  <a:lin ang="3000000" scaled="0"/>
                </a:gradFill>
              </a:rPr>
            </a:br>
            <a:r>
              <a:rPr lang="en-US" sz="2000" b="1">
                <a:gradFill>
                  <a:gsLst>
                    <a:gs pos="48300">
                      <a:srgbClr val="6358CC"/>
                    </a:gs>
                    <a:gs pos="100000">
                      <a:schemeClr val="accent1"/>
                    </a:gs>
                    <a:gs pos="0">
                      <a:schemeClr val="accent6"/>
                    </a:gs>
                  </a:gsLst>
                  <a:lin ang="3000000" scaled="0"/>
                </a:gradFill>
              </a:rPr>
              <a:t>and optimize</a:t>
            </a:r>
          </a:p>
        </p:txBody>
      </p:sp>
      <p:sp>
        <p:nvSpPr>
          <p:cNvPr id="32" name="Content Placeholder 10">
            <a:extLst>
              <a:ext uri="{FF2B5EF4-FFF2-40B4-BE49-F238E27FC236}">
                <a16:creationId xmlns:a16="http://schemas.microsoft.com/office/drawing/2014/main" id="{81A4971F-CA54-CD0F-81F4-62900CBEC30D}"/>
              </a:ext>
            </a:extLst>
          </p:cNvPr>
          <p:cNvSpPr txBox="1">
            <a:spLocks/>
          </p:cNvSpPr>
          <p:nvPr/>
        </p:nvSpPr>
        <p:spPr>
          <a:xfrm>
            <a:off x="9145330" y="2699453"/>
            <a:ext cx="2116469"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200"/>
              </a:spcAft>
              <a:buClr>
                <a:schemeClr val="tx1"/>
              </a:buClr>
              <a:buSzPct val="100000"/>
              <a:buNone/>
              <a:defRPr/>
            </a:pPr>
            <a:r>
              <a:rPr lang="en-US" sz="1400">
                <a:cs typeface="Segoe Sans Display" pitchFamily="2" charset="0"/>
              </a:rPr>
              <a:t>Establish management and optimization excellence.</a:t>
            </a:r>
          </a:p>
        </p:txBody>
      </p:sp>
      <p:sp>
        <p:nvSpPr>
          <p:cNvPr id="33" name="Rectangle: Rounded Corners 32">
            <a:extLst>
              <a:ext uri="{FF2B5EF4-FFF2-40B4-BE49-F238E27FC236}">
                <a16:creationId xmlns:a16="http://schemas.microsoft.com/office/drawing/2014/main" id="{4652179A-DBA4-B89B-2FEF-16BD33157278}"/>
              </a:ext>
              <a:ext uri="{C183D7F6-B498-43B3-948B-1728B52AA6E4}">
                <adec:decorative xmlns:adec="http://schemas.microsoft.com/office/drawing/2017/decorative" val="0"/>
              </a:ext>
            </a:extLst>
          </p:cNvPr>
          <p:cNvSpPr/>
          <p:nvPr/>
        </p:nvSpPr>
        <p:spPr bwMode="auto">
          <a:xfrm>
            <a:off x="8899599" y="4395128"/>
            <a:ext cx="2477066" cy="1162635"/>
          </a:xfrm>
          <a:prstGeom prst="roundRect">
            <a:avLst>
              <a:gd name="adj" fmla="val 5656"/>
            </a:avLst>
          </a:prstGeom>
          <a:gradFill>
            <a:gsLst>
              <a:gs pos="100000">
                <a:srgbClr val="B6B4EB"/>
              </a:gs>
              <a:gs pos="31000">
                <a:schemeClr val="accent1">
                  <a:lumMod val="40000"/>
                  <a:lumOff val="60000"/>
                </a:schemeClr>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274320" tIns="91440" rIns="182880" bIns="91440" numCol="1" spcCol="0" rtlCol="0" fromWordArt="0" anchor="ctr" anchorCtr="0" forceAA="0" compatLnSpc="1">
            <a:prstTxWarp prst="textNoShape">
              <a:avLst/>
            </a:prstTxWarp>
            <a:noAutofit/>
          </a:bodyPr>
          <a:lstStyle/>
          <a:p>
            <a:pPr defTabSz="950845">
              <a:lnSpc>
                <a:spcPct val="90000"/>
              </a:lnSpc>
              <a:spcBef>
                <a:spcPct val="0"/>
              </a:spcBef>
              <a:spcAft>
                <a:spcPct val="0"/>
              </a:spcAft>
            </a:pPr>
            <a:r>
              <a:rPr lang="en-US" sz="1600">
                <a:latin typeface="+mj-lt"/>
                <a:cs typeface="Segoe UI"/>
              </a:rPr>
              <a:t>O</a:t>
            </a:r>
            <a:r>
              <a:rPr lang="en-US" sz="1600">
                <a:solidFill>
                  <a:schemeClr val="tx1"/>
                </a:solidFill>
                <a:latin typeface="+mj-lt"/>
                <a:cs typeface="Segoe UI"/>
              </a:rPr>
              <a:t>ptimize spend for Azure workloads</a:t>
            </a:r>
          </a:p>
        </p:txBody>
      </p:sp>
      <p:cxnSp>
        <p:nvCxnSpPr>
          <p:cNvPr id="36" name="Straight Connector 35">
            <a:extLst>
              <a:ext uri="{FF2B5EF4-FFF2-40B4-BE49-F238E27FC236}">
                <a16:creationId xmlns:a16="http://schemas.microsoft.com/office/drawing/2014/main" id="{2B4CA28F-83F7-AFD5-CE6D-7B7120242669}"/>
              </a:ext>
              <a:ext uri="{C183D7F6-B498-43B3-948B-1728B52AA6E4}">
                <adec:decorative xmlns:adec="http://schemas.microsoft.com/office/drawing/2017/decorative" val="1"/>
              </a:ext>
            </a:extLst>
          </p:cNvPr>
          <p:cNvCxnSpPr>
            <a:cxnSpLocks/>
          </p:cNvCxnSpPr>
          <p:nvPr/>
        </p:nvCxnSpPr>
        <p:spPr>
          <a:xfrm>
            <a:off x="4846574" y="2230835"/>
            <a:ext cx="914400" cy="0"/>
          </a:xfrm>
          <a:prstGeom prst="line">
            <a:avLst/>
          </a:prstGeom>
          <a:ln w="57150" cap="rnd">
            <a:gradFill flip="none" rotWithShape="1">
              <a:gsLst>
                <a:gs pos="0">
                  <a:srgbClr val="2DA5FF"/>
                </a:gs>
                <a:gs pos="100000">
                  <a:srgbClr val="D59ED7"/>
                </a:gs>
              </a:gsLst>
              <a:lin ang="1080000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5B516A-4A11-BBA4-CCB5-A86A0A563255}"/>
              </a:ext>
              <a:ext uri="{C183D7F6-B498-43B3-948B-1728B52AA6E4}">
                <adec:decorative xmlns:adec="http://schemas.microsoft.com/office/drawing/2017/decorative" val="1"/>
              </a:ext>
            </a:extLst>
          </p:cNvPr>
          <p:cNvCxnSpPr>
            <a:cxnSpLocks/>
          </p:cNvCxnSpPr>
          <p:nvPr/>
        </p:nvCxnSpPr>
        <p:spPr>
          <a:xfrm>
            <a:off x="7534239" y="2230835"/>
            <a:ext cx="914400" cy="0"/>
          </a:xfrm>
          <a:prstGeom prst="line">
            <a:avLst/>
          </a:prstGeom>
          <a:ln w="57150" cap="rnd">
            <a:gradFill flip="none" rotWithShape="1">
              <a:gsLst>
                <a:gs pos="0">
                  <a:srgbClr val="2DA5FF"/>
                </a:gs>
                <a:gs pos="100000">
                  <a:srgbClr val="D59ED7"/>
                </a:gs>
              </a:gsLst>
              <a:lin ang="1080000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99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decel="100000" fill="hold" grpId="1" nodeType="withEffect">
                                  <p:stCondLst>
                                    <p:cond delay="0"/>
                                  </p:stCondLst>
                                  <p:childTnLst>
                                    <p:animMotion origin="layout" path="M -3.33333E-6 -4.07407E-6 L -3.33333E-6 0.04352 " pathEditMode="relative" rAng="0" ptsTypes="AA">
                                      <p:cBhvr>
                                        <p:cTn id="12" dur="600" spd="-100000" fill="hold"/>
                                        <p:tgtEl>
                                          <p:spTgt spid="12"/>
                                        </p:tgtEl>
                                        <p:attrNameLst>
                                          <p:attrName>ppt_x</p:attrName>
                                          <p:attrName>ppt_y</p:attrName>
                                        </p:attrNameLst>
                                      </p:cBhvr>
                                      <p:rCtr x="0" y="2176"/>
                                    </p:animMotion>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42" presetClass="path" presetSubtype="0" decel="100000" fill="hold" grpId="1" nodeType="withEffect">
                                  <p:stCondLst>
                                    <p:cond delay="0"/>
                                  </p:stCondLst>
                                  <p:childTnLst>
                                    <p:animMotion origin="layout" path="M -4.16667E-6 3.7037E-7 L -4.16667E-6 0.04352 " pathEditMode="relative" rAng="0" ptsTypes="AA">
                                      <p:cBhvr>
                                        <p:cTn id="17" dur="600" spd="-100000" fill="hold"/>
                                        <p:tgtEl>
                                          <p:spTgt spid="13"/>
                                        </p:tgtEl>
                                        <p:attrNameLst>
                                          <p:attrName>ppt_x</p:attrName>
                                          <p:attrName>ppt_y</p:attrName>
                                        </p:attrNameLst>
                                      </p:cBhvr>
                                      <p:rCtr x="0" y="2176"/>
                                    </p:animMotion>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nodeType="withEffect">
                                  <p:stCondLst>
                                    <p:cond delay="0"/>
                                  </p:stCondLst>
                                  <p:childTnLst>
                                    <p:animMotion origin="layout" path="M -3.95833E-6 -0.05115 L -3.95833E-6 -4.81481E-6 " pathEditMode="relative" rAng="0" ptsTypes="AA">
                                      <p:cBhvr>
                                        <p:cTn id="22" dur="600" fill="hold"/>
                                        <p:tgtEl>
                                          <p:spTgt spid="6"/>
                                        </p:tgtEl>
                                        <p:attrNameLst>
                                          <p:attrName>ppt_x</p:attrName>
                                          <p:attrName>ppt_y</p:attrName>
                                        </p:attrNameLst>
                                      </p:cBhvr>
                                      <p:rCtr x="0" y="2546"/>
                                    </p:animMotion>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decel="100000" fill="hold" grpId="1" nodeType="withEffect">
                                  <p:stCondLst>
                                    <p:cond delay="0"/>
                                  </p:stCondLst>
                                  <p:childTnLst>
                                    <p:animMotion origin="layout" path="M -2.5E-6 -0.05115 L -2.5E-6 -4.44444E-6 " pathEditMode="relative" rAng="0" ptsTypes="AA">
                                      <p:cBhvr>
                                        <p:cTn id="27" dur="600" fill="hold"/>
                                        <p:tgtEl>
                                          <p:spTgt spid="22"/>
                                        </p:tgtEl>
                                        <p:attrNameLst>
                                          <p:attrName>ppt_x</p:attrName>
                                          <p:attrName>ppt_y</p:attrName>
                                        </p:attrNameLst>
                                      </p:cBhvr>
                                      <p:rCtr x="0" y="2546"/>
                                    </p:animMotion>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63" presetClass="path" presetSubtype="0" decel="100000" fill="hold" nodeType="withEffect">
                                  <p:stCondLst>
                                    <p:cond delay="0"/>
                                  </p:stCondLst>
                                  <p:childTnLst>
                                    <p:animMotion origin="layout" path="M -0.02226 -1.48148E-6 L -3.33333E-6 -1.48148E-6 " pathEditMode="relative" rAng="0" ptsTypes="AA">
                                      <p:cBhvr>
                                        <p:cTn id="32" dur="600" fill="hold"/>
                                        <p:tgtEl>
                                          <p:spTgt spid="10"/>
                                        </p:tgtEl>
                                        <p:attrNameLst>
                                          <p:attrName>ppt_x</p:attrName>
                                          <p:attrName>ppt_y</p:attrName>
                                        </p:attrNameLst>
                                      </p:cBhvr>
                                      <p:rCtr x="1107" y="0"/>
                                    </p:animMotion>
                                  </p:childTnLst>
                                </p:cTn>
                              </p:par>
                              <p:par>
                                <p:cTn id="33" presetID="10" presetClass="entr" presetSubtype="0"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500"/>
                                  </p:stCondLst>
                                  <p:childTnLst>
                                    <p:animMotion origin="layout" path="M 5E-6 -4.07407E-6 L 5E-6 0.04352 " pathEditMode="relative" rAng="0" ptsTypes="AA">
                                      <p:cBhvr>
                                        <p:cTn id="37" dur="600" spd="-100000" fill="hold"/>
                                        <p:tgtEl>
                                          <p:spTgt spid="19"/>
                                        </p:tgtEl>
                                        <p:attrNameLst>
                                          <p:attrName>ppt_x</p:attrName>
                                          <p:attrName>ppt_y</p:attrName>
                                        </p:attrNameLst>
                                      </p:cBhvr>
                                      <p:rCtr x="0" y="2176"/>
                                    </p:animMotion>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42" presetClass="path" presetSubtype="0" decel="100000" fill="hold" grpId="1" nodeType="withEffect">
                                  <p:stCondLst>
                                    <p:cond delay="500"/>
                                  </p:stCondLst>
                                  <p:childTnLst>
                                    <p:animMotion origin="layout" path="M -4.16667E-6 3.7037E-7 L -4.16667E-6 0.04352 " pathEditMode="relative" rAng="0" ptsTypes="AA">
                                      <p:cBhvr>
                                        <p:cTn id="42" dur="600" spd="-100000" fill="hold"/>
                                        <p:tgtEl>
                                          <p:spTgt spid="20"/>
                                        </p:tgtEl>
                                        <p:attrNameLst>
                                          <p:attrName>ppt_x</p:attrName>
                                          <p:attrName>ppt_y</p:attrName>
                                        </p:attrNameLst>
                                      </p:cBhvr>
                                      <p:rCtr x="0" y="2176"/>
                                    </p:animMotion>
                                  </p:childTnLst>
                                </p:cTn>
                              </p:par>
                              <p:par>
                                <p:cTn id="43" presetID="10" presetClass="entr" presetSubtype="0" fill="hold" nodeType="withEffect">
                                  <p:stCondLst>
                                    <p:cond delay="5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42" presetClass="path" presetSubtype="0" decel="100000" fill="hold" nodeType="withEffect">
                                  <p:stCondLst>
                                    <p:cond delay="500"/>
                                  </p:stCondLst>
                                  <p:childTnLst>
                                    <p:animMotion origin="layout" path="M 4.79167E-6 -0.05115 L 4.79167E-6 -4.81481E-6 " pathEditMode="relative" rAng="0" ptsTypes="AA">
                                      <p:cBhvr>
                                        <p:cTn id="47" dur="600" fill="hold"/>
                                        <p:tgtEl>
                                          <p:spTgt spid="15"/>
                                        </p:tgtEl>
                                        <p:attrNameLst>
                                          <p:attrName>ppt_x</p:attrName>
                                          <p:attrName>ppt_y</p:attrName>
                                        </p:attrNameLst>
                                      </p:cBhvr>
                                      <p:rCtr x="0" y="2546"/>
                                    </p:animMotion>
                                  </p:childTnLst>
                                </p:cTn>
                              </p:par>
                              <p:par>
                                <p:cTn id="48" presetID="10" presetClass="entr" presetSubtype="0" fill="hold" grpId="0" nodeType="withEffect">
                                  <p:stCondLst>
                                    <p:cond delay="50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42" presetClass="path" presetSubtype="0" decel="100000" fill="hold" grpId="1" nodeType="withEffect">
                                  <p:stCondLst>
                                    <p:cond delay="500"/>
                                  </p:stCondLst>
                                  <p:childTnLst>
                                    <p:animMotion origin="layout" path="M 4.79167E-6 -0.05115 L 4.79167E-6 -4.44444E-6 " pathEditMode="relative" rAng="0" ptsTypes="AA">
                                      <p:cBhvr>
                                        <p:cTn id="52" dur="600" fill="hold"/>
                                        <p:tgtEl>
                                          <p:spTgt spid="27"/>
                                        </p:tgtEl>
                                        <p:attrNameLst>
                                          <p:attrName>ppt_x</p:attrName>
                                          <p:attrName>ppt_y</p:attrName>
                                        </p:attrNameLst>
                                      </p:cBhvr>
                                      <p:rCtr x="0" y="2546"/>
                                    </p:animMotion>
                                  </p:childTnLst>
                                </p:cTn>
                              </p:par>
                              <p:par>
                                <p:cTn id="53" presetID="10" presetClass="entr" presetSubtype="0" fill="hold" nodeType="withEffect">
                                  <p:stCondLst>
                                    <p:cond delay="5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63" presetClass="path" presetSubtype="0" decel="100000" fill="hold" nodeType="withEffect">
                                  <p:stCondLst>
                                    <p:cond delay="500"/>
                                  </p:stCondLst>
                                  <p:childTnLst>
                                    <p:animMotion origin="layout" path="M -0.03099 -1.48148E-6 L 3.95833E-6 -1.48148E-6 " pathEditMode="relative" rAng="0" ptsTypes="AA">
                                      <p:cBhvr>
                                        <p:cTn id="57" dur="600" fill="hold"/>
                                        <p:tgtEl>
                                          <p:spTgt spid="36"/>
                                        </p:tgtEl>
                                        <p:attrNameLst>
                                          <p:attrName>ppt_x</p:attrName>
                                          <p:attrName>ppt_y</p:attrName>
                                        </p:attrNameLst>
                                      </p:cBhvr>
                                      <p:rCtr x="1549" y="0"/>
                                    </p:animMotion>
                                  </p:childTnLst>
                                </p:cTn>
                              </p:par>
                              <p:par>
                                <p:cTn id="58" presetID="10" presetClass="entr" presetSubtype="0" fill="hold" grpId="0" nodeType="withEffect">
                                  <p:stCondLst>
                                    <p:cond delay="100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42" presetClass="path" presetSubtype="0" decel="100000" fill="hold" grpId="1" nodeType="withEffect">
                                  <p:stCondLst>
                                    <p:cond delay="1000"/>
                                  </p:stCondLst>
                                  <p:childTnLst>
                                    <p:animMotion origin="layout" path="M -4.16667E-6 3.7037E-7 L -4.16667E-6 0.04352 " pathEditMode="relative" rAng="0" ptsTypes="AA">
                                      <p:cBhvr>
                                        <p:cTn id="62" dur="600" spd="-100000" fill="hold"/>
                                        <p:tgtEl>
                                          <p:spTgt spid="28"/>
                                        </p:tgtEl>
                                        <p:attrNameLst>
                                          <p:attrName>ppt_x</p:attrName>
                                          <p:attrName>ppt_y</p:attrName>
                                        </p:attrNameLst>
                                      </p:cBhvr>
                                      <p:rCtr x="0" y="2176"/>
                                    </p:animMotion>
                                  </p:childTnLst>
                                </p:cTn>
                              </p:par>
                              <p:par>
                                <p:cTn id="63" presetID="10" presetClass="entr" presetSubtype="0" fill="hold" grpId="0" nodeType="withEffect">
                                  <p:stCondLst>
                                    <p:cond delay="100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42" presetClass="path" presetSubtype="0" decel="100000" fill="hold" grpId="1" nodeType="withEffect">
                                  <p:stCondLst>
                                    <p:cond delay="1000"/>
                                  </p:stCondLst>
                                  <p:childTnLst>
                                    <p:animMotion origin="layout" path="M 2.08333E-7 -2.22222E-6 L 2.08333E-7 0.04352 " pathEditMode="relative" rAng="0" ptsTypes="AA">
                                      <p:cBhvr>
                                        <p:cTn id="67" dur="600" spd="-100000" fill="hold"/>
                                        <p:tgtEl>
                                          <p:spTgt spid="29"/>
                                        </p:tgtEl>
                                        <p:attrNameLst>
                                          <p:attrName>ppt_x</p:attrName>
                                          <p:attrName>ppt_y</p:attrName>
                                        </p:attrNameLst>
                                      </p:cBhvr>
                                      <p:rCtr x="0" y="2176"/>
                                    </p:animMotion>
                                  </p:childTnLst>
                                </p:cTn>
                              </p:par>
                              <p:par>
                                <p:cTn id="68" presetID="10" presetClass="entr" presetSubtype="0" fill="hold" nodeType="withEffect">
                                  <p:stCondLst>
                                    <p:cond delay="100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63" presetClass="path" presetSubtype="0" decel="100000" fill="hold" nodeType="withEffect">
                                  <p:stCondLst>
                                    <p:cond delay="1000"/>
                                  </p:stCondLst>
                                  <p:childTnLst>
                                    <p:animMotion origin="layout" path="M -0.03099 -1.48148E-6 L 1.25E-6 -1.48148E-6 " pathEditMode="relative" rAng="0" ptsTypes="AA">
                                      <p:cBhvr>
                                        <p:cTn id="72" dur="600" fill="hold"/>
                                        <p:tgtEl>
                                          <p:spTgt spid="48"/>
                                        </p:tgtEl>
                                        <p:attrNameLst>
                                          <p:attrName>ppt_x</p:attrName>
                                          <p:attrName>ppt_y</p:attrName>
                                        </p:attrNameLst>
                                      </p:cBhvr>
                                      <p:rCtr x="1549" y="0"/>
                                    </p:animMotion>
                                  </p:childTnLst>
                                </p:cTn>
                              </p:par>
                              <p:par>
                                <p:cTn id="73" presetID="10" presetClass="entr" presetSubtype="0" fill="hold" nodeType="withEffect">
                                  <p:stCondLst>
                                    <p:cond delay="100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42" presetClass="path" presetSubtype="0" decel="100000" fill="hold" nodeType="withEffect">
                                  <p:stCondLst>
                                    <p:cond delay="1000"/>
                                  </p:stCondLst>
                                  <p:childTnLst>
                                    <p:animMotion origin="layout" path="M 6.25E-7 -0.05115 L 6.25E-7 -4.81481E-6 " pathEditMode="relative" rAng="0" ptsTypes="AA">
                                      <p:cBhvr>
                                        <p:cTn id="77" dur="600" fill="hold"/>
                                        <p:tgtEl>
                                          <p:spTgt spid="16"/>
                                        </p:tgtEl>
                                        <p:attrNameLst>
                                          <p:attrName>ppt_x</p:attrName>
                                          <p:attrName>ppt_y</p:attrName>
                                        </p:attrNameLst>
                                      </p:cBhvr>
                                      <p:rCtr x="0" y="2546"/>
                                    </p:animMotion>
                                  </p:childTnLst>
                                </p:cTn>
                              </p:par>
                              <p:par>
                                <p:cTn id="78" presetID="10" presetClass="entr" presetSubtype="0" fill="hold" grpId="0" nodeType="withEffect">
                                  <p:stCondLst>
                                    <p:cond delay="10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42" presetClass="path" presetSubtype="0" decel="100000" fill="hold" grpId="1" nodeType="withEffect">
                                  <p:stCondLst>
                                    <p:cond delay="1000"/>
                                  </p:stCondLst>
                                  <p:childTnLst>
                                    <p:animMotion origin="layout" path="M 2.08333E-6 -0.05115 L 2.08333E-6 -4.44444E-6 " pathEditMode="relative" rAng="0" ptsTypes="AA">
                                      <p:cBhvr>
                                        <p:cTn id="82" dur="600" fill="hold"/>
                                        <p:tgtEl>
                                          <p:spTgt spid="30"/>
                                        </p:tgtEl>
                                        <p:attrNameLst>
                                          <p:attrName>ppt_x</p:attrName>
                                          <p:attrName>ppt_y</p:attrName>
                                        </p:attrNameLst>
                                      </p:cBhvr>
                                      <p:rCtr x="0" y="2546"/>
                                    </p:animMotion>
                                  </p:childTnLst>
                                </p:cTn>
                              </p:par>
                              <p:par>
                                <p:cTn id="83" presetID="10" presetClass="entr" presetSubtype="0" fill="hold" grpId="0" nodeType="withEffect">
                                  <p:stCondLst>
                                    <p:cond delay="150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42" presetClass="path" presetSubtype="0" decel="100000" fill="hold" grpId="1" nodeType="withEffect">
                                  <p:stCondLst>
                                    <p:cond delay="1500"/>
                                  </p:stCondLst>
                                  <p:childTnLst>
                                    <p:animMotion origin="layout" path="M -4.16667E-6 3.7037E-7 L -4.16667E-6 0.04352 " pathEditMode="relative" rAng="0" ptsTypes="AA">
                                      <p:cBhvr>
                                        <p:cTn id="87" dur="600" spd="-100000" fill="hold"/>
                                        <p:tgtEl>
                                          <p:spTgt spid="31"/>
                                        </p:tgtEl>
                                        <p:attrNameLst>
                                          <p:attrName>ppt_x</p:attrName>
                                          <p:attrName>ppt_y</p:attrName>
                                        </p:attrNameLst>
                                      </p:cBhvr>
                                      <p:rCtr x="0" y="2176"/>
                                    </p:animMotion>
                                  </p:childTnLst>
                                </p:cTn>
                              </p:par>
                              <p:par>
                                <p:cTn id="88" presetID="10" presetClass="entr" presetSubtype="0" fill="hold" grpId="0" nodeType="withEffect">
                                  <p:stCondLst>
                                    <p:cond delay="150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42" presetClass="path" presetSubtype="0" decel="100000" fill="hold" grpId="1" nodeType="withEffect">
                                  <p:stCondLst>
                                    <p:cond delay="1500"/>
                                  </p:stCondLst>
                                  <p:childTnLst>
                                    <p:animMotion origin="layout" path="M -4.16667E-6 3.7037E-7 L -4.16667E-6 0.04352 " pathEditMode="relative" rAng="0" ptsTypes="AA">
                                      <p:cBhvr>
                                        <p:cTn id="92" dur="600" spd="-100000" fill="hold"/>
                                        <p:tgtEl>
                                          <p:spTgt spid="32"/>
                                        </p:tgtEl>
                                        <p:attrNameLst>
                                          <p:attrName>ppt_x</p:attrName>
                                          <p:attrName>ppt_y</p:attrName>
                                        </p:attrNameLst>
                                      </p:cBhvr>
                                      <p:rCtr x="0" y="2176"/>
                                    </p:animMotion>
                                  </p:childTnLst>
                                </p:cTn>
                              </p:par>
                              <p:par>
                                <p:cTn id="93" presetID="10" presetClass="entr" presetSubtype="0" fill="hold" nodeType="withEffect">
                                  <p:stCondLst>
                                    <p:cond delay="150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par>
                                <p:cTn id="96" presetID="42" presetClass="path" presetSubtype="0" decel="100000" fill="hold" nodeType="withEffect">
                                  <p:stCondLst>
                                    <p:cond delay="1500"/>
                                  </p:stCondLst>
                                  <p:childTnLst>
                                    <p:animMotion origin="layout" path="M 8.33333E-7 -0.05115 L 8.33333E-7 -4.81481E-6 " pathEditMode="relative" rAng="0" ptsTypes="AA">
                                      <p:cBhvr>
                                        <p:cTn id="97" dur="600" fill="hold"/>
                                        <p:tgtEl>
                                          <p:spTgt spid="17"/>
                                        </p:tgtEl>
                                        <p:attrNameLst>
                                          <p:attrName>ppt_x</p:attrName>
                                          <p:attrName>ppt_y</p:attrName>
                                        </p:attrNameLst>
                                      </p:cBhvr>
                                      <p:rCtr x="0" y="2546"/>
                                    </p:animMotion>
                                  </p:childTnLst>
                                </p:cTn>
                              </p:par>
                              <p:par>
                                <p:cTn id="98" presetID="10" presetClass="entr" presetSubtype="0" fill="hold" grpId="0" nodeType="withEffect">
                                  <p:stCondLst>
                                    <p:cond delay="150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par>
                                <p:cTn id="101" presetID="42" presetClass="path" presetSubtype="0" decel="100000" fill="hold" grpId="1" nodeType="withEffect">
                                  <p:stCondLst>
                                    <p:cond delay="1500"/>
                                  </p:stCondLst>
                                  <p:childTnLst>
                                    <p:animMotion origin="layout" path="M -4.16667E-7 -0.05115 L -4.16667E-7 -4.44444E-6 " pathEditMode="relative" rAng="0" ptsTypes="AA">
                                      <p:cBhvr>
                                        <p:cTn id="102" dur="600" fill="hold"/>
                                        <p:tgtEl>
                                          <p:spTgt spid="33"/>
                                        </p:tgtEl>
                                        <p:attrNameLst>
                                          <p:attrName>ppt_x</p:attrName>
                                          <p:attrName>ppt_y</p:attrName>
                                        </p:attrNameLst>
                                      </p:cBhvr>
                                      <p:rCtr x="0" y="2546"/>
                                    </p:animMotion>
                                  </p:childTnLst>
                                </p:cTn>
                              </p:par>
                              <p:par>
                                <p:cTn id="103" presetID="10" presetClass="entr" presetSubtype="0" fill="hold" grpId="0" nodeType="withEffect">
                                  <p:stCondLst>
                                    <p:cond delay="0"/>
                                  </p:stCondLst>
                                  <p:childTnLst>
                                    <p:set>
                                      <p:cBhvr>
                                        <p:cTn id="104" dur="1" fill="hold">
                                          <p:stCondLst>
                                            <p:cond delay="0"/>
                                          </p:stCondLst>
                                        </p:cTn>
                                        <p:tgtEl>
                                          <p:spTgt spid="4"/>
                                        </p:tgtEl>
                                        <p:attrNameLst>
                                          <p:attrName>style.visibility</p:attrName>
                                        </p:attrNameLst>
                                      </p:cBhvr>
                                      <p:to>
                                        <p:strVal val="visible"/>
                                      </p:to>
                                    </p:set>
                                    <p:animEffect transition="in" filter="fade">
                                      <p:cBhvr>
                                        <p:cTn id="105" dur="500"/>
                                        <p:tgtEl>
                                          <p:spTgt spid="4"/>
                                        </p:tgtEl>
                                      </p:cBhvr>
                                    </p:animEffect>
                                  </p:childTnLst>
                                </p:cTn>
                              </p:par>
                              <p:par>
                                <p:cTn id="106" presetID="35" presetClass="path" presetSubtype="0" decel="100000" fill="hold" grpId="1" nodeType="withEffect">
                                  <p:stCondLst>
                                    <p:cond delay="0"/>
                                  </p:stCondLst>
                                  <p:childTnLst>
                                    <p:animMotion origin="layout" path="M 0.0224 0.03148 L 6.25E-7 -1.48148E-6 " pathEditMode="relative" rAng="0" ptsTypes="AA">
                                      <p:cBhvr>
                                        <p:cTn id="107" dur="750" fill="hold"/>
                                        <p:tgtEl>
                                          <p:spTgt spid="4"/>
                                        </p:tgtEl>
                                        <p:attrNameLst>
                                          <p:attrName>ppt_x</p:attrName>
                                          <p:attrName>ppt_y</p:attrName>
                                        </p:attrNameLst>
                                      </p:cBhvr>
                                      <p:rCtr x="-1120" y="-1574"/>
                                    </p:animMotion>
                                  </p:childTnLst>
                                </p:cTn>
                              </p:par>
                              <p:par>
                                <p:cTn id="108" presetID="10" presetClass="entr" presetSubtype="0" fill="hold" grpId="0" nodeType="withEffect">
                                  <p:stCondLst>
                                    <p:cond delay="10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63" presetClass="path" presetSubtype="0" decel="100000" fill="hold" grpId="1" nodeType="withEffect">
                                  <p:stCondLst>
                                    <p:cond delay="100"/>
                                  </p:stCondLst>
                                  <p:childTnLst>
                                    <p:animMotion origin="layout" path="M -0.0224 -0.05046 L -6.25E-7 7.40741E-7 " pathEditMode="relative" rAng="0" ptsTypes="AA">
                                      <p:cBhvr>
                                        <p:cTn id="112" dur="750" fill="hold"/>
                                        <p:tgtEl>
                                          <p:spTgt spid="5"/>
                                        </p:tgtEl>
                                        <p:attrNameLst>
                                          <p:attrName>ppt_x</p:attrName>
                                          <p:attrName>ppt_y</p:attrName>
                                        </p:attrNameLst>
                                      </p:cBhvr>
                                      <p:rCtr x="112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2" grpId="0"/>
      <p:bldP spid="12" grpId="1"/>
      <p:bldP spid="13" grpId="0"/>
      <p:bldP spid="13" grpId="1"/>
      <p:bldP spid="7" grpId="0" animBg="1"/>
      <p:bldP spid="22" grpId="0" animBg="1"/>
      <p:bldP spid="22" grpId="1" animBg="1"/>
      <p:bldP spid="19" grpId="0"/>
      <p:bldP spid="19" grpId="1"/>
      <p:bldP spid="20" grpId="0"/>
      <p:bldP spid="20" grpId="1"/>
      <p:bldP spid="27" grpId="0" animBg="1"/>
      <p:bldP spid="27" grpId="1" animBg="1"/>
      <p:bldP spid="28" grpId="0"/>
      <p:bldP spid="28" grpId="1"/>
      <p:bldP spid="29" grpId="0"/>
      <p:bldP spid="29" grpId="1"/>
      <p:bldP spid="30" grpId="0" animBg="1"/>
      <p:bldP spid="30" grpId="1" animBg="1"/>
      <p:bldP spid="31" grpId="0"/>
      <p:bldP spid="31" grpId="1"/>
      <p:bldP spid="32" grpId="0"/>
      <p:bldP spid="32" grpId="1"/>
      <p:bldP spid="33" grpId="0" animBg="1"/>
      <p:bldP spid="3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2573-283B-3E21-B093-B0991A101CC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58037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D96711E-B19A-A053-8F98-F6364161878C}"/>
              </a:ext>
              <a:ext uri="{C183D7F6-B498-43B3-948B-1728B52AA6E4}">
                <adec:decorative xmlns:adec="http://schemas.microsoft.com/office/drawing/2017/decorative" val="1"/>
              </a:ext>
            </a:extLst>
          </p:cNvPr>
          <p:cNvSpPr/>
          <p:nvPr/>
        </p:nvSpPr>
        <p:spPr bwMode="auto">
          <a:xfrm>
            <a:off x="4257560" y="597876"/>
            <a:ext cx="7575493" cy="5697307"/>
          </a:xfrm>
          <a:prstGeom prst="roundRect">
            <a:avLst>
              <a:gd name="adj" fmla="val 1908"/>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9" name="Rectangle: Rounded Corners 28">
            <a:extLst>
              <a:ext uri="{FF2B5EF4-FFF2-40B4-BE49-F238E27FC236}">
                <a16:creationId xmlns:a16="http://schemas.microsoft.com/office/drawing/2014/main" id="{04053DD6-84C5-9740-DA42-351C4003CEEF}"/>
              </a:ext>
              <a:ext uri="{C183D7F6-B498-43B3-948B-1728B52AA6E4}">
                <adec:decorative xmlns:adec="http://schemas.microsoft.com/office/drawing/2017/decorative" val="1"/>
              </a:ext>
            </a:extLst>
          </p:cNvPr>
          <p:cNvSpPr/>
          <p:nvPr/>
        </p:nvSpPr>
        <p:spPr bwMode="auto">
          <a:xfrm>
            <a:off x="4115792" y="445476"/>
            <a:ext cx="7575493" cy="5697307"/>
          </a:xfrm>
          <a:prstGeom prst="roundRect">
            <a:avLst>
              <a:gd name="adj" fmla="val 1948"/>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B39DC512-F327-500C-E6B1-A5202B83C450}"/>
              </a:ext>
            </a:extLst>
          </p:cNvPr>
          <p:cNvSpPr>
            <a:spLocks noGrp="1"/>
          </p:cNvSpPr>
          <p:nvPr>
            <p:ph type="title"/>
          </p:nvPr>
        </p:nvSpPr>
        <p:spPr>
          <a:xfrm>
            <a:off x="576263" y="448016"/>
            <a:ext cx="3542934" cy="505143"/>
          </a:xfrm>
        </p:spPr>
        <p:txBody>
          <a:bodyPr/>
          <a:lstStyle/>
          <a:p>
            <a:r>
              <a:rPr lang="en-US" sz="3200">
                <a:cs typeface="Segoe UI"/>
              </a:rPr>
              <a:t>Cloud pricing journey </a:t>
            </a:r>
            <a:endParaRPr lang="en-US" sz="3200"/>
          </a:p>
        </p:txBody>
      </p:sp>
      <p:sp>
        <p:nvSpPr>
          <p:cNvPr id="27" name="TextBox 26">
            <a:extLst>
              <a:ext uri="{FF2B5EF4-FFF2-40B4-BE49-F238E27FC236}">
                <a16:creationId xmlns:a16="http://schemas.microsoft.com/office/drawing/2014/main" id="{FBCFABE4-7451-B1F1-AD34-CE15460C93EA}"/>
              </a:ext>
            </a:extLst>
          </p:cNvPr>
          <p:cNvSpPr txBox="1"/>
          <p:nvPr/>
        </p:nvSpPr>
        <p:spPr>
          <a:xfrm>
            <a:off x="571501" y="1772530"/>
            <a:ext cx="2818527" cy="1231106"/>
          </a:xfrm>
          <a:prstGeom prst="rect">
            <a:avLst/>
          </a:prstGeom>
          <a:noFill/>
        </p:spPr>
        <p:txBody>
          <a:bodyPr wrap="square" lIns="0" tIns="0" rIns="0" bIns="0" rtlCol="0">
            <a:spAutoFit/>
          </a:bodyPr>
          <a:lstStyle/>
          <a:p>
            <a:pPr algn="l"/>
            <a:r>
              <a:rPr lang="en-US" sz="2000">
                <a:latin typeface="Segoe Sans Display" pitchFamily="2" charset="0"/>
                <a:cs typeface="Segoe Sans Display" pitchFamily="2" charset="0"/>
              </a:rPr>
              <a:t>A continuous cycle of pricing needs from migration to deployment to optimization</a:t>
            </a:r>
          </a:p>
        </p:txBody>
      </p:sp>
      <p:sp>
        <p:nvSpPr>
          <p:cNvPr id="4" name="Rectangle: Rounded Corners 3">
            <a:extLst>
              <a:ext uri="{FF2B5EF4-FFF2-40B4-BE49-F238E27FC236}">
                <a16:creationId xmlns:a16="http://schemas.microsoft.com/office/drawing/2014/main" id="{A9616684-4684-5D3F-29B8-B84443E649BE}"/>
              </a:ext>
              <a:ext uri="{C183D7F6-B498-43B3-948B-1728B52AA6E4}">
                <adec:decorative xmlns:adec="http://schemas.microsoft.com/office/drawing/2017/decorative" val="0"/>
              </a:ext>
            </a:extLst>
          </p:cNvPr>
          <p:cNvSpPr/>
          <p:nvPr/>
        </p:nvSpPr>
        <p:spPr bwMode="auto">
          <a:xfrm>
            <a:off x="6685350" y="1142687"/>
            <a:ext cx="2478024" cy="1161288"/>
          </a:xfrm>
          <a:prstGeom prst="roundRect">
            <a:avLst>
              <a:gd name="adj" fmla="val 8738"/>
            </a:avLst>
          </a:prstGeom>
          <a:gradFill>
            <a:gsLst>
              <a:gs pos="100000">
                <a:srgbClr val="EC9ECC"/>
              </a:gs>
              <a:gs pos="0">
                <a:srgbClr val="FFB3BB"/>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182880" tIns="91440" rIns="18288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5">
              <a:lnSpc>
                <a:spcPct val="90000"/>
              </a:lnSpc>
              <a:spcBef>
                <a:spcPct val="0"/>
              </a:spcBef>
              <a:spcAft>
                <a:spcPct val="0"/>
              </a:spcAft>
            </a:pPr>
            <a:r>
              <a:rPr lang="en-US" sz="1600">
                <a:solidFill>
                  <a:schemeClr val="tx1"/>
                </a:solidFill>
                <a:latin typeface="+mj-lt"/>
                <a:cs typeface="Segoe UI"/>
              </a:rPr>
              <a:t>Understand how Azure pricing works</a:t>
            </a:r>
          </a:p>
        </p:txBody>
      </p:sp>
      <p:sp>
        <p:nvSpPr>
          <p:cNvPr id="7" name="Rectangle: Rounded Corners 6">
            <a:extLst>
              <a:ext uri="{FF2B5EF4-FFF2-40B4-BE49-F238E27FC236}">
                <a16:creationId xmlns:a16="http://schemas.microsoft.com/office/drawing/2014/main" id="{56B8A588-B3AD-5EF8-172B-916D594A8782}"/>
              </a:ext>
              <a:ext uri="{C183D7F6-B498-43B3-948B-1728B52AA6E4}">
                <adec:decorative xmlns:adec="http://schemas.microsoft.com/office/drawing/2017/decorative" val="0"/>
              </a:ext>
            </a:extLst>
          </p:cNvPr>
          <p:cNvSpPr/>
          <p:nvPr/>
        </p:nvSpPr>
        <p:spPr bwMode="auto">
          <a:xfrm>
            <a:off x="4539678" y="2780954"/>
            <a:ext cx="2478024" cy="1161288"/>
          </a:xfrm>
          <a:prstGeom prst="roundRect">
            <a:avLst>
              <a:gd name="adj" fmla="val 7693"/>
            </a:avLst>
          </a:prstGeom>
          <a:gradFill>
            <a:gsLst>
              <a:gs pos="100000">
                <a:srgbClr val="B6B4EB"/>
              </a:gs>
              <a:gs pos="31000">
                <a:schemeClr val="accent1">
                  <a:lumMod val="40000"/>
                  <a:lumOff val="60000"/>
                </a:schemeClr>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182880" tIns="91440" rIns="18288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5">
              <a:lnSpc>
                <a:spcPct val="90000"/>
              </a:lnSpc>
              <a:spcBef>
                <a:spcPct val="0"/>
              </a:spcBef>
              <a:spcAft>
                <a:spcPct val="0"/>
              </a:spcAft>
            </a:pPr>
            <a:r>
              <a:rPr lang="en-US" sz="1600">
                <a:solidFill>
                  <a:schemeClr val="tx1"/>
                </a:solidFill>
                <a:latin typeface="+mj-lt"/>
                <a:cs typeface="Segoe UI"/>
              </a:rPr>
              <a:t>Optimize spend for Azure workloads</a:t>
            </a:r>
          </a:p>
        </p:txBody>
      </p:sp>
      <p:sp>
        <p:nvSpPr>
          <p:cNvPr id="5" name="Rectangle: Rounded Corners 4">
            <a:extLst>
              <a:ext uri="{FF2B5EF4-FFF2-40B4-BE49-F238E27FC236}">
                <a16:creationId xmlns:a16="http://schemas.microsoft.com/office/drawing/2014/main" id="{6A49E8FC-D95C-72C6-2A11-DE60FC935198}"/>
              </a:ext>
              <a:ext uri="{C183D7F6-B498-43B3-948B-1728B52AA6E4}">
                <adec:decorative xmlns:adec="http://schemas.microsoft.com/office/drawing/2017/decorative" val="0"/>
              </a:ext>
            </a:extLst>
          </p:cNvPr>
          <p:cNvSpPr/>
          <p:nvPr/>
        </p:nvSpPr>
        <p:spPr bwMode="auto">
          <a:xfrm>
            <a:off x="8856437" y="2780954"/>
            <a:ext cx="2478024" cy="1161288"/>
          </a:xfrm>
          <a:prstGeom prst="roundRect">
            <a:avLst>
              <a:gd name="adj" fmla="val 8975"/>
            </a:avLst>
          </a:prstGeom>
          <a:gradFill>
            <a:gsLst>
              <a:gs pos="100000">
                <a:srgbClr val="96DB9E"/>
              </a:gs>
              <a:gs pos="0">
                <a:srgbClr val="D4EC8E"/>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182880" tIns="91440" rIns="18288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5">
              <a:lnSpc>
                <a:spcPct val="90000"/>
              </a:lnSpc>
              <a:spcBef>
                <a:spcPct val="0"/>
              </a:spcBef>
              <a:spcAft>
                <a:spcPct val="0"/>
              </a:spcAft>
            </a:pPr>
            <a:r>
              <a:rPr lang="en-US" sz="1600">
                <a:solidFill>
                  <a:schemeClr val="tx1"/>
                </a:solidFill>
                <a:latin typeface="+mj-lt"/>
                <a:cs typeface="Segoe UI"/>
              </a:rPr>
              <a:t>Estimate project costs on Azure</a:t>
            </a:r>
          </a:p>
        </p:txBody>
      </p:sp>
      <p:sp>
        <p:nvSpPr>
          <p:cNvPr id="6" name="Rectangle: Rounded Corners 5">
            <a:extLst>
              <a:ext uri="{FF2B5EF4-FFF2-40B4-BE49-F238E27FC236}">
                <a16:creationId xmlns:a16="http://schemas.microsoft.com/office/drawing/2014/main" id="{61ECAF7F-8D16-0EDD-A66E-FF48A7D67427}"/>
              </a:ext>
              <a:ext uri="{C183D7F6-B498-43B3-948B-1728B52AA6E4}">
                <adec:decorative xmlns:adec="http://schemas.microsoft.com/office/drawing/2017/decorative" val="0"/>
              </a:ext>
            </a:extLst>
          </p:cNvPr>
          <p:cNvSpPr/>
          <p:nvPr/>
        </p:nvSpPr>
        <p:spPr bwMode="auto">
          <a:xfrm>
            <a:off x="6685350" y="4431995"/>
            <a:ext cx="2478024" cy="1161288"/>
          </a:xfrm>
          <a:prstGeom prst="roundRect">
            <a:avLst>
              <a:gd name="adj" fmla="val 7693"/>
            </a:avLst>
          </a:prstGeom>
          <a:gradFill>
            <a:gsLst>
              <a:gs pos="100000">
                <a:srgbClr val="FFC993"/>
              </a:gs>
              <a:gs pos="0">
                <a:srgbClr val="FFE399"/>
              </a:gs>
            </a:gsLst>
            <a:lin ang="3000000" scaled="0"/>
          </a:gradFill>
          <a:ln>
            <a:noFill/>
            <a:headEnd type="none" w="med" len="med"/>
            <a:tailEnd type="none" w="med" len="med"/>
          </a:ln>
          <a:effectLst>
            <a:outerShdw blurRad="101600" dist="25400" dir="2700000" algn="tl" rotWithShape="0">
              <a:prstClr val="black">
                <a:alpha val="20000"/>
              </a:prstClr>
            </a:outerShdw>
          </a:effectLst>
          <a:scene3d>
            <a:camera prst="orthographicFront">
              <a:rot lat="0" lon="0" rev="0"/>
            </a:camera>
            <a:lightRig rig="twoPt" dir="tl"/>
          </a:scene3d>
          <a:sp3d prstMaterial="flat"/>
        </p:spPr>
        <p:txBody>
          <a:bodyPr rot="0" spcFirstLastPara="0" vert="horz" wrap="square" lIns="182880" tIns="91440" rIns="18288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5">
              <a:lnSpc>
                <a:spcPct val="90000"/>
              </a:lnSpc>
              <a:spcBef>
                <a:spcPct val="0"/>
              </a:spcBef>
              <a:spcAft>
                <a:spcPct val="0"/>
              </a:spcAft>
            </a:pPr>
            <a:r>
              <a:rPr lang="en-US" sz="1600">
                <a:solidFill>
                  <a:schemeClr val="tx1"/>
                </a:solidFill>
                <a:latin typeface="+mj-lt"/>
                <a:cs typeface="Segoe UI"/>
              </a:rPr>
              <a:t>Budget for specific Azure services</a:t>
            </a:r>
          </a:p>
        </p:txBody>
      </p:sp>
      <p:grpSp>
        <p:nvGrpSpPr>
          <p:cNvPr id="115" name="Group 114">
            <a:extLst>
              <a:ext uri="{FF2B5EF4-FFF2-40B4-BE49-F238E27FC236}">
                <a16:creationId xmlns:a16="http://schemas.microsoft.com/office/drawing/2014/main" id="{298830CD-9418-EE16-7D29-48BAEE9F1855}"/>
              </a:ext>
              <a:ext uri="{C183D7F6-B498-43B3-948B-1728B52AA6E4}">
                <adec:decorative xmlns:adec="http://schemas.microsoft.com/office/drawing/2017/decorative" val="1"/>
              </a:ext>
            </a:extLst>
          </p:cNvPr>
          <p:cNvGrpSpPr/>
          <p:nvPr/>
        </p:nvGrpSpPr>
        <p:grpSpPr>
          <a:xfrm>
            <a:off x="7201569" y="2654165"/>
            <a:ext cx="1463040" cy="1463040"/>
            <a:chOff x="7201569" y="2654165"/>
            <a:chExt cx="1463040" cy="1463040"/>
          </a:xfrm>
        </p:grpSpPr>
        <p:cxnSp>
          <p:nvCxnSpPr>
            <p:cNvPr id="92" name="Straight Connector 91">
              <a:extLst>
                <a:ext uri="{FF2B5EF4-FFF2-40B4-BE49-F238E27FC236}">
                  <a16:creationId xmlns:a16="http://schemas.microsoft.com/office/drawing/2014/main" id="{7EDE3738-71B8-5AC4-C79F-5EB5ECF3DAA5}"/>
                </a:ext>
                <a:ext uri="{C183D7F6-B498-43B3-948B-1728B52AA6E4}">
                  <adec:decorative xmlns:adec="http://schemas.microsoft.com/office/drawing/2017/decorative" val="1"/>
                </a:ext>
              </a:extLst>
            </p:cNvPr>
            <p:cNvCxnSpPr>
              <a:cxnSpLocks/>
            </p:cNvCxnSpPr>
            <p:nvPr/>
          </p:nvCxnSpPr>
          <p:spPr>
            <a:xfrm>
              <a:off x="7918099" y="2654165"/>
              <a:ext cx="0" cy="1463040"/>
            </a:xfrm>
            <a:prstGeom prst="line">
              <a:avLst/>
            </a:prstGeom>
            <a:ln w="57150" cap="rnd">
              <a:gradFill flip="none" rotWithShape="1">
                <a:gsLst>
                  <a:gs pos="0">
                    <a:srgbClr val="45A4F9"/>
                  </a:gs>
                  <a:gs pos="100000">
                    <a:srgbClr val="2DA5FF"/>
                  </a:gs>
                  <a:gs pos="49000">
                    <a:srgbClr val="D59ED7"/>
                  </a:gs>
                </a:gsLst>
                <a:lin ang="5400000" scaled="0"/>
                <a:tileRect/>
              </a:gra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FDBE2E7-446E-3C25-690C-37F91DE6C8C3}"/>
                </a:ext>
                <a:ext uri="{C183D7F6-B498-43B3-948B-1728B52AA6E4}">
                  <adec:decorative xmlns:adec="http://schemas.microsoft.com/office/drawing/2017/decorative" val="1"/>
                </a:ext>
              </a:extLst>
            </p:cNvPr>
            <p:cNvCxnSpPr>
              <a:cxnSpLocks/>
            </p:cNvCxnSpPr>
            <p:nvPr/>
          </p:nvCxnSpPr>
          <p:spPr>
            <a:xfrm rot="5400000">
              <a:off x="7933089" y="2654165"/>
              <a:ext cx="0" cy="1463040"/>
            </a:xfrm>
            <a:prstGeom prst="line">
              <a:avLst/>
            </a:prstGeom>
            <a:ln w="57150" cap="rnd">
              <a:gradFill flip="none" rotWithShape="1">
                <a:gsLst>
                  <a:gs pos="0">
                    <a:srgbClr val="40A4FA"/>
                  </a:gs>
                  <a:gs pos="100000">
                    <a:srgbClr val="2DA5FF"/>
                  </a:gs>
                  <a:gs pos="52000">
                    <a:srgbClr val="D59ED7"/>
                  </a:gs>
                </a:gsLst>
                <a:lin ang="5400000" scaled="0"/>
                <a:tileRect/>
              </a:gra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B075C5AA-BB45-91AB-866B-CBB097934C2A}"/>
              </a:ext>
              <a:ext uri="{C183D7F6-B498-43B3-948B-1728B52AA6E4}">
                <adec:decorative xmlns:adec="http://schemas.microsoft.com/office/drawing/2017/decorative" val="1"/>
              </a:ext>
            </a:extLst>
          </p:cNvPr>
          <p:cNvGrpSpPr/>
          <p:nvPr/>
        </p:nvGrpSpPr>
        <p:grpSpPr>
          <a:xfrm>
            <a:off x="5506651" y="1619335"/>
            <a:ext cx="4887731" cy="3548352"/>
            <a:chOff x="5506651" y="1619335"/>
            <a:chExt cx="4887731" cy="3548352"/>
          </a:xfrm>
        </p:grpSpPr>
        <p:grpSp>
          <p:nvGrpSpPr>
            <p:cNvPr id="47" name="Group 46">
              <a:extLst>
                <a:ext uri="{FF2B5EF4-FFF2-40B4-BE49-F238E27FC236}">
                  <a16:creationId xmlns:a16="http://schemas.microsoft.com/office/drawing/2014/main" id="{3D212CE7-0D80-155B-B185-A24220945F7E}"/>
                </a:ext>
              </a:extLst>
            </p:cNvPr>
            <p:cNvGrpSpPr/>
            <p:nvPr/>
          </p:nvGrpSpPr>
          <p:grpSpPr>
            <a:xfrm>
              <a:off x="5506651" y="1619335"/>
              <a:ext cx="914400" cy="914400"/>
              <a:chOff x="5940801" y="1839438"/>
              <a:chExt cx="914400" cy="914400"/>
            </a:xfrm>
          </p:grpSpPr>
          <p:cxnSp>
            <p:nvCxnSpPr>
              <p:cNvPr id="30" name="Straight Connector 29">
                <a:extLst>
                  <a:ext uri="{FF2B5EF4-FFF2-40B4-BE49-F238E27FC236}">
                    <a16:creationId xmlns:a16="http://schemas.microsoft.com/office/drawing/2014/main" id="{A17CE70C-ABAE-AF9A-0FB7-FDA355A14295}"/>
                  </a:ext>
                  <a:ext uri="{C183D7F6-B498-43B3-948B-1728B52AA6E4}">
                    <adec:decorative xmlns:adec="http://schemas.microsoft.com/office/drawing/2017/decorative" val="1"/>
                  </a:ext>
                </a:extLst>
              </p:cNvPr>
              <p:cNvCxnSpPr>
                <a:cxnSpLocks/>
              </p:cNvCxnSpPr>
              <p:nvPr/>
            </p:nvCxnSpPr>
            <p:spPr>
              <a:xfrm>
                <a:off x="5940801" y="1839438"/>
                <a:ext cx="0" cy="9144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9CFE251-2913-1AB1-B619-074FB2A58C1D}"/>
                  </a:ext>
                  <a:ext uri="{C183D7F6-B498-43B3-948B-1728B52AA6E4}">
                    <adec:decorative xmlns:adec="http://schemas.microsoft.com/office/drawing/2017/decorative" val="1"/>
                  </a:ext>
                </a:extLst>
              </p:cNvPr>
              <p:cNvCxnSpPr>
                <a:cxnSpLocks/>
              </p:cNvCxnSpPr>
              <p:nvPr/>
            </p:nvCxnSpPr>
            <p:spPr>
              <a:xfrm>
                <a:off x="5940801" y="1839439"/>
                <a:ext cx="914400" cy="0"/>
              </a:xfrm>
              <a:prstGeom prst="line">
                <a:avLst/>
              </a:prstGeom>
              <a:ln w="57150" cap="rnd">
                <a:gradFill flip="none" rotWithShape="1">
                  <a:gsLst>
                    <a:gs pos="86000">
                      <a:srgbClr val="2DA5FF"/>
                    </a:gs>
                    <a:gs pos="0">
                      <a:srgbClr val="D59ED7"/>
                    </a:gs>
                  </a:gsLst>
                  <a:lin ang="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9ABBBBA5-8B46-7E4F-7153-21A8B896B387}"/>
                </a:ext>
              </a:extLst>
            </p:cNvPr>
            <p:cNvGrpSpPr/>
            <p:nvPr/>
          </p:nvGrpSpPr>
          <p:grpSpPr>
            <a:xfrm flipH="1">
              <a:off x="9479982" y="1619335"/>
              <a:ext cx="914400" cy="914400"/>
              <a:chOff x="5940801" y="1839438"/>
              <a:chExt cx="914400" cy="914400"/>
            </a:xfrm>
          </p:grpSpPr>
          <p:cxnSp>
            <p:nvCxnSpPr>
              <p:cNvPr id="106" name="Straight Connector 105">
                <a:extLst>
                  <a:ext uri="{FF2B5EF4-FFF2-40B4-BE49-F238E27FC236}">
                    <a16:creationId xmlns:a16="http://schemas.microsoft.com/office/drawing/2014/main" id="{0391F0BE-2113-D922-00D8-6E1F6D1D946E}"/>
                  </a:ext>
                  <a:ext uri="{C183D7F6-B498-43B3-948B-1728B52AA6E4}">
                    <adec:decorative xmlns:adec="http://schemas.microsoft.com/office/drawing/2017/decorative" val="1"/>
                  </a:ext>
                </a:extLst>
              </p:cNvPr>
              <p:cNvCxnSpPr>
                <a:cxnSpLocks/>
              </p:cNvCxnSpPr>
              <p:nvPr/>
            </p:nvCxnSpPr>
            <p:spPr>
              <a:xfrm>
                <a:off x="5940801" y="1839438"/>
                <a:ext cx="0" cy="9144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872208E-8010-06BC-6C83-17C1E469669B}"/>
                  </a:ext>
                  <a:ext uri="{C183D7F6-B498-43B3-948B-1728B52AA6E4}">
                    <adec:decorative xmlns:adec="http://schemas.microsoft.com/office/drawing/2017/decorative" val="1"/>
                  </a:ext>
                </a:extLst>
              </p:cNvPr>
              <p:cNvCxnSpPr>
                <a:cxnSpLocks/>
              </p:cNvCxnSpPr>
              <p:nvPr/>
            </p:nvCxnSpPr>
            <p:spPr>
              <a:xfrm>
                <a:off x="5940801" y="1839439"/>
                <a:ext cx="914400" cy="0"/>
              </a:xfrm>
              <a:prstGeom prst="line">
                <a:avLst/>
              </a:prstGeom>
              <a:ln w="57150" cap="rnd">
                <a:gradFill flip="none" rotWithShape="1">
                  <a:gsLst>
                    <a:gs pos="86000">
                      <a:srgbClr val="2DA5FF"/>
                    </a:gs>
                    <a:gs pos="0">
                      <a:srgbClr val="D59ED7"/>
                    </a:gs>
                  </a:gsLst>
                  <a:lin ang="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FF6CDD3F-1013-B92A-5CB7-3DDB8FB6268D}"/>
                </a:ext>
              </a:extLst>
            </p:cNvPr>
            <p:cNvGrpSpPr/>
            <p:nvPr/>
          </p:nvGrpSpPr>
          <p:grpSpPr>
            <a:xfrm flipV="1">
              <a:off x="5506651" y="4253287"/>
              <a:ext cx="914400" cy="914400"/>
              <a:chOff x="5940801" y="1839438"/>
              <a:chExt cx="914400" cy="914400"/>
            </a:xfrm>
          </p:grpSpPr>
          <p:cxnSp>
            <p:nvCxnSpPr>
              <p:cNvPr id="109" name="Straight Connector 108">
                <a:extLst>
                  <a:ext uri="{FF2B5EF4-FFF2-40B4-BE49-F238E27FC236}">
                    <a16:creationId xmlns:a16="http://schemas.microsoft.com/office/drawing/2014/main" id="{D6065317-4FDB-1184-370A-9188559EB558}"/>
                  </a:ext>
                  <a:ext uri="{C183D7F6-B498-43B3-948B-1728B52AA6E4}">
                    <adec:decorative xmlns:adec="http://schemas.microsoft.com/office/drawing/2017/decorative" val="1"/>
                  </a:ext>
                </a:extLst>
              </p:cNvPr>
              <p:cNvCxnSpPr>
                <a:cxnSpLocks/>
              </p:cNvCxnSpPr>
              <p:nvPr/>
            </p:nvCxnSpPr>
            <p:spPr>
              <a:xfrm>
                <a:off x="5940801" y="1839438"/>
                <a:ext cx="0" cy="9144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F1F37C6-F829-6A85-33A7-B2F11430DA9C}"/>
                  </a:ext>
                  <a:ext uri="{C183D7F6-B498-43B3-948B-1728B52AA6E4}">
                    <adec:decorative xmlns:adec="http://schemas.microsoft.com/office/drawing/2017/decorative" val="1"/>
                  </a:ext>
                </a:extLst>
              </p:cNvPr>
              <p:cNvCxnSpPr>
                <a:cxnSpLocks/>
              </p:cNvCxnSpPr>
              <p:nvPr/>
            </p:nvCxnSpPr>
            <p:spPr>
              <a:xfrm>
                <a:off x="5940801" y="1839439"/>
                <a:ext cx="914400" cy="0"/>
              </a:xfrm>
              <a:prstGeom prst="line">
                <a:avLst/>
              </a:prstGeom>
              <a:ln w="57150" cap="rnd">
                <a:gradFill flip="none" rotWithShape="1">
                  <a:gsLst>
                    <a:gs pos="86000">
                      <a:srgbClr val="2DA5FF"/>
                    </a:gs>
                    <a:gs pos="0">
                      <a:srgbClr val="D59ED7"/>
                    </a:gs>
                  </a:gsLst>
                  <a:lin ang="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1A9660B4-92A7-B800-1DD3-681DE2888ADA}"/>
                </a:ext>
              </a:extLst>
            </p:cNvPr>
            <p:cNvGrpSpPr/>
            <p:nvPr/>
          </p:nvGrpSpPr>
          <p:grpSpPr>
            <a:xfrm flipH="1" flipV="1">
              <a:off x="9479982" y="4253287"/>
              <a:ext cx="914400" cy="914400"/>
              <a:chOff x="5940801" y="1839438"/>
              <a:chExt cx="914400" cy="914400"/>
            </a:xfrm>
          </p:grpSpPr>
          <p:cxnSp>
            <p:nvCxnSpPr>
              <p:cNvPr id="112" name="Straight Connector 111">
                <a:extLst>
                  <a:ext uri="{FF2B5EF4-FFF2-40B4-BE49-F238E27FC236}">
                    <a16:creationId xmlns:a16="http://schemas.microsoft.com/office/drawing/2014/main" id="{29CE329C-5FD9-3ACA-CE5B-741A95FA45DD}"/>
                  </a:ext>
                  <a:ext uri="{C183D7F6-B498-43B3-948B-1728B52AA6E4}">
                    <adec:decorative xmlns:adec="http://schemas.microsoft.com/office/drawing/2017/decorative" val="1"/>
                  </a:ext>
                </a:extLst>
              </p:cNvPr>
              <p:cNvCxnSpPr>
                <a:cxnSpLocks/>
              </p:cNvCxnSpPr>
              <p:nvPr/>
            </p:nvCxnSpPr>
            <p:spPr>
              <a:xfrm>
                <a:off x="5940801" y="1839438"/>
                <a:ext cx="0" cy="914400"/>
              </a:xfrm>
              <a:prstGeom prst="line">
                <a:avLst/>
              </a:prstGeom>
              <a:ln w="57150" cap="rnd">
                <a:gradFill flip="none" rotWithShape="1">
                  <a:gsLst>
                    <a:gs pos="13000">
                      <a:srgbClr val="2DA5FF"/>
                    </a:gs>
                    <a:gs pos="100000">
                      <a:srgbClr val="D59ED7"/>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CCECB11-565A-3364-C558-F021242BF6C6}"/>
                  </a:ext>
                  <a:ext uri="{C183D7F6-B498-43B3-948B-1728B52AA6E4}">
                    <adec:decorative xmlns:adec="http://schemas.microsoft.com/office/drawing/2017/decorative" val="1"/>
                  </a:ext>
                </a:extLst>
              </p:cNvPr>
              <p:cNvCxnSpPr>
                <a:cxnSpLocks/>
              </p:cNvCxnSpPr>
              <p:nvPr/>
            </p:nvCxnSpPr>
            <p:spPr>
              <a:xfrm>
                <a:off x="5940801" y="1839439"/>
                <a:ext cx="914400" cy="0"/>
              </a:xfrm>
              <a:prstGeom prst="line">
                <a:avLst/>
              </a:prstGeom>
              <a:ln w="57150" cap="rnd">
                <a:gradFill flip="none" rotWithShape="1">
                  <a:gsLst>
                    <a:gs pos="86000">
                      <a:srgbClr val="2DA5FF"/>
                    </a:gs>
                    <a:gs pos="0">
                      <a:srgbClr val="D59ED7"/>
                    </a:gs>
                  </a:gsLst>
                  <a:lin ang="0" scaled="0"/>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157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grpId="1" nodeType="withEffect">
                                  <p:stCondLst>
                                    <p:cond delay="250"/>
                                  </p:stCondLst>
                                  <p:childTnLst>
                                    <p:animMotion origin="layout" path="M 0.15286 3.7037E-6 L 1.66667E-6 3.7037E-6 " pathEditMode="relative" rAng="0" ptsTypes="AA">
                                      <p:cBhvr>
                                        <p:cTn id="9" dur="750" fill="hold"/>
                                        <p:tgtEl>
                                          <p:spTgt spid="7"/>
                                        </p:tgtEl>
                                        <p:attrNameLst>
                                          <p:attrName>ppt_x</p:attrName>
                                          <p:attrName>ppt_y</p:attrName>
                                        </p:attrNameLst>
                                      </p:cBhvr>
                                      <p:rCtr x="-7643" y="0"/>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4" presetClass="path" presetSubtype="0" decel="100000" fill="hold" grpId="1" nodeType="withEffect">
                                  <p:stCondLst>
                                    <p:cond delay="250"/>
                                  </p:stCondLst>
                                  <p:childTnLst>
                                    <p:animMotion origin="layout" path="M 2.08333E-7 0.22477 L 2.08333E-7 2.59259E-6 " pathEditMode="relative" rAng="0" ptsTypes="AA">
                                      <p:cBhvr>
                                        <p:cTn id="14" dur="750" fill="hold"/>
                                        <p:tgtEl>
                                          <p:spTgt spid="4"/>
                                        </p:tgtEl>
                                        <p:attrNameLst>
                                          <p:attrName>ppt_x</p:attrName>
                                          <p:attrName>ppt_y</p:attrName>
                                        </p:attrNameLst>
                                      </p:cBhvr>
                                      <p:rCtr x="0" y="-11250"/>
                                    </p:animMotion>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250"/>
                                  </p:stCondLst>
                                  <p:childTnLst>
                                    <p:animMotion origin="layout" path="M -0.15078 3.7037E-6 L -4.79167E-6 3.7037E-6 " pathEditMode="relative" rAng="0" ptsTypes="AA">
                                      <p:cBhvr>
                                        <p:cTn id="19" dur="750" fill="hold"/>
                                        <p:tgtEl>
                                          <p:spTgt spid="5"/>
                                        </p:tgtEl>
                                        <p:attrNameLst>
                                          <p:attrName>ppt_x</p:attrName>
                                          <p:attrName>ppt_y</p:attrName>
                                        </p:attrNameLst>
                                      </p:cBhvr>
                                      <p:rCtr x="7539" y="0"/>
                                    </p:animMotion>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250"/>
                                  </p:stCondLst>
                                  <p:childTnLst>
                                    <p:animMotion origin="layout" path="M 2.08333E-7 -0.22107 L 2.08333E-7 2.96296E-6 " pathEditMode="relative" rAng="0" ptsTypes="AA">
                                      <p:cBhvr>
                                        <p:cTn id="24" dur="750" fill="hold"/>
                                        <p:tgtEl>
                                          <p:spTgt spid="6"/>
                                        </p:tgtEl>
                                        <p:attrNameLst>
                                          <p:attrName>ppt_x</p:attrName>
                                          <p:attrName>ppt_y</p:attrName>
                                        </p:attrNameLst>
                                      </p:cBhvr>
                                      <p:rCtr x="0" y="11042"/>
                                    </p:animMotion>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35" presetClass="path" presetSubtype="0" decel="100000" fill="hold" grpId="1" nodeType="withEffect">
                                  <p:stCondLst>
                                    <p:cond delay="0"/>
                                  </p:stCondLst>
                                  <p:childTnLst>
                                    <p:animMotion origin="layout" path="M 0.02239 0.03148 L 4.16667E-6 3.7037E-6 " pathEditMode="relative" rAng="0" ptsTypes="AA">
                                      <p:cBhvr>
                                        <p:cTn id="29" dur="750" fill="hold"/>
                                        <p:tgtEl>
                                          <p:spTgt spid="3"/>
                                        </p:tgtEl>
                                        <p:attrNameLst>
                                          <p:attrName>ppt_x</p:attrName>
                                          <p:attrName>ppt_y</p:attrName>
                                        </p:attrNameLst>
                                      </p:cBhvr>
                                      <p:rCtr x="-1120" y="-1574"/>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100"/>
                                  </p:stCondLst>
                                  <p:childTnLst>
                                    <p:animMotion origin="layout" path="M -0.0224 -0.05046 L 2.70833E-6 -4.07407E-6 " pathEditMode="relative" rAng="0" ptsTypes="AA">
                                      <p:cBhvr>
                                        <p:cTn id="34" dur="750" fill="hold"/>
                                        <p:tgtEl>
                                          <p:spTgt spid="29"/>
                                        </p:tgtEl>
                                        <p:attrNameLst>
                                          <p:attrName>ppt_x</p:attrName>
                                          <p:attrName>ppt_y</p:attrName>
                                        </p:attrNameLst>
                                      </p:cBhvr>
                                      <p:rCtr x="1120" y="2523"/>
                                    </p:animMotion>
                                  </p:childTnLst>
                                </p:cTn>
                              </p:par>
                            </p:childTnLst>
                          </p:cTn>
                        </p:par>
                        <p:par>
                          <p:cTn id="35" fill="hold">
                            <p:stCondLst>
                              <p:cond delay="1000"/>
                            </p:stCondLst>
                            <p:childTnLst>
                              <p:par>
                                <p:cTn id="36" presetID="6" presetClass="entr" presetSubtype="32" fill="hold" nodeType="after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circle(out)">
                                      <p:cBhvr>
                                        <p:cTn id="38" dur="500"/>
                                        <p:tgtEl>
                                          <p:spTgt spid="115"/>
                                        </p:tgtEl>
                                      </p:cBhvr>
                                    </p:animEffect>
                                  </p:childTnLst>
                                </p:cTn>
                              </p:par>
                              <p:par>
                                <p:cTn id="39" presetID="6" presetClass="entr" presetSubtype="16" fill="hold" nodeType="withEffect">
                                  <p:stCondLst>
                                    <p:cond delay="400"/>
                                  </p:stCondLst>
                                  <p:childTnLst>
                                    <p:set>
                                      <p:cBhvr>
                                        <p:cTn id="40" dur="1" fill="hold">
                                          <p:stCondLst>
                                            <p:cond delay="0"/>
                                          </p:stCondLst>
                                        </p:cTn>
                                        <p:tgtEl>
                                          <p:spTgt spid="116"/>
                                        </p:tgtEl>
                                        <p:attrNameLst>
                                          <p:attrName>style.visibility</p:attrName>
                                        </p:attrNameLst>
                                      </p:cBhvr>
                                      <p:to>
                                        <p:strVal val="visible"/>
                                      </p:to>
                                    </p:set>
                                    <p:animEffect transition="in" filter="circle(in)">
                                      <p:cBhvr>
                                        <p:cTn id="41"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9" grpId="0" animBg="1"/>
      <p:bldP spid="29" grpId="1" animBg="1"/>
      <p:bldP spid="4" grpId="0" animBg="1"/>
      <p:bldP spid="4" grpId="1" animBg="1"/>
      <p:bldP spid="7" grpId="0" animBg="1"/>
      <p:bldP spid="7" grpId="1" animBg="1"/>
      <p:bldP spid="5" grpId="0" animBg="1"/>
      <p:bldP spid="5" grpId="1" animBg="1"/>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28667148-8F28-F7C3-EAAC-0EC020035F2D}"/>
              </a:ext>
              <a:ext uri="{C183D7F6-B498-43B3-948B-1728B52AA6E4}">
                <adec:decorative xmlns:adec="http://schemas.microsoft.com/office/drawing/2017/decorative" val="1"/>
              </a:ext>
            </a:extLst>
          </p:cNvPr>
          <p:cNvSpPr/>
          <p:nvPr/>
        </p:nvSpPr>
        <p:spPr bwMode="auto">
          <a:xfrm>
            <a:off x="0" y="5910194"/>
            <a:ext cx="12192000" cy="654380"/>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err="1">
              <a:solidFill>
                <a:schemeClr val="bg1"/>
              </a:solidFill>
              <a:latin typeface="+mj-lt"/>
            </a:endParaRPr>
          </a:p>
        </p:txBody>
      </p:sp>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37167"/>
            <a:ext cx="11018520" cy="492443"/>
          </a:xfrm>
        </p:spPr>
        <p:txBody>
          <a:bodyPr/>
          <a:lstStyle/>
          <a:p>
            <a:r>
              <a:rPr lang="en-US" sz="3200">
                <a:cs typeface="Segoe UI"/>
              </a:rPr>
              <a:t>Understanding cloud costs </a:t>
            </a:r>
            <a:endParaRPr lang="en-US" sz="3200"/>
          </a:p>
        </p:txBody>
      </p:sp>
      <p:sp>
        <p:nvSpPr>
          <p:cNvPr id="27" name="Rectangle: Rounded Corners 26">
            <a:extLst>
              <a:ext uri="{FF2B5EF4-FFF2-40B4-BE49-F238E27FC236}">
                <a16:creationId xmlns:a16="http://schemas.microsoft.com/office/drawing/2014/main" id="{AB31241A-6965-F4C5-F022-72DE00BAB2D5}"/>
              </a:ext>
              <a:ext uri="{C183D7F6-B498-43B3-948B-1728B52AA6E4}">
                <adec:decorative xmlns:adec="http://schemas.microsoft.com/office/drawing/2017/decorative" val="1"/>
              </a:ext>
            </a:extLst>
          </p:cNvPr>
          <p:cNvSpPr/>
          <p:nvPr/>
        </p:nvSpPr>
        <p:spPr bwMode="auto">
          <a:xfrm>
            <a:off x="1045054" y="1424078"/>
            <a:ext cx="3462698" cy="1865970"/>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1" name="Rectangle: Rounded Corners 30">
            <a:extLst>
              <a:ext uri="{FF2B5EF4-FFF2-40B4-BE49-F238E27FC236}">
                <a16:creationId xmlns:a16="http://schemas.microsoft.com/office/drawing/2014/main" id="{7D6C81C7-09EB-CD85-6B1F-FC25C93C66BD}"/>
              </a:ext>
              <a:ext uri="{C183D7F6-B498-43B3-948B-1728B52AA6E4}">
                <adec:decorative xmlns:adec="http://schemas.microsoft.com/office/drawing/2017/decorative" val="1"/>
              </a:ext>
            </a:extLst>
          </p:cNvPr>
          <p:cNvSpPr/>
          <p:nvPr/>
        </p:nvSpPr>
        <p:spPr bwMode="auto">
          <a:xfrm>
            <a:off x="5061446" y="2821284"/>
            <a:ext cx="6059861" cy="1865970"/>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5" name="Rectangle: Rounded Corners 34">
            <a:extLst>
              <a:ext uri="{FF2B5EF4-FFF2-40B4-BE49-F238E27FC236}">
                <a16:creationId xmlns:a16="http://schemas.microsoft.com/office/drawing/2014/main" id="{4B3740B5-852B-6D13-5118-4AADD60EDE03}"/>
              </a:ext>
              <a:ext uri="{C183D7F6-B498-43B3-948B-1728B52AA6E4}">
                <adec:decorative xmlns:adec="http://schemas.microsoft.com/office/drawing/2017/decorative" val="1"/>
              </a:ext>
            </a:extLst>
          </p:cNvPr>
          <p:cNvSpPr/>
          <p:nvPr/>
        </p:nvSpPr>
        <p:spPr bwMode="auto">
          <a:xfrm>
            <a:off x="1045054" y="3754270"/>
            <a:ext cx="3462698" cy="1817659"/>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CC8430C3-12F6-3908-A115-6A85FD02C7EC}"/>
              </a:ext>
              <a:ext uri="{C183D7F6-B498-43B3-948B-1728B52AA6E4}">
                <adec:decorative xmlns:adec="http://schemas.microsoft.com/office/drawing/2017/decorative" val="0"/>
              </a:ext>
            </a:extLst>
          </p:cNvPr>
          <p:cNvSpPr/>
          <p:nvPr/>
        </p:nvSpPr>
        <p:spPr bwMode="auto">
          <a:xfrm>
            <a:off x="892654" y="1271679"/>
            <a:ext cx="3462698" cy="1865970"/>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91440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Your cloud journey stage</a:t>
            </a:r>
          </a:p>
          <a:p>
            <a:pPr>
              <a:spcAft>
                <a:spcPts val="600"/>
              </a:spcAft>
              <a:buClr>
                <a:schemeClr val="tx1"/>
              </a:buClr>
              <a:buSzPct val="100000"/>
              <a:defRPr/>
            </a:pPr>
            <a:r>
              <a:rPr lang="en-US" sz="1600">
                <a:solidFill>
                  <a:schemeClr val="tx1"/>
                </a:solidFill>
                <a:cs typeface="Segoe Sans Display" pitchFamily="2" charset="0"/>
              </a:rPr>
              <a:t>New to the cloud or new to Azure</a:t>
            </a:r>
          </a:p>
          <a:p>
            <a:pPr>
              <a:spcAft>
                <a:spcPts val="400"/>
              </a:spcAft>
              <a:buClr>
                <a:schemeClr val="tx1"/>
              </a:buClr>
              <a:buSzPct val="100000"/>
              <a:defRPr/>
            </a:pPr>
            <a:endParaRPr lang="en-US" sz="1600">
              <a:solidFill>
                <a:schemeClr val="tx1"/>
              </a:solidFill>
              <a:cs typeface="Segoe Sans Display" pitchFamily="2" charset="0"/>
            </a:endParaRP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32" name="Rectangle: Rounded Corners 31">
            <a:extLst>
              <a:ext uri="{FF2B5EF4-FFF2-40B4-BE49-F238E27FC236}">
                <a16:creationId xmlns:a16="http://schemas.microsoft.com/office/drawing/2014/main" id="{724717E7-1159-180E-A4FD-3CC0FFA104B6}"/>
              </a:ext>
              <a:ext uri="{C183D7F6-B498-43B3-948B-1728B52AA6E4}">
                <adec:decorative xmlns:adec="http://schemas.microsoft.com/office/drawing/2017/decorative" val="0"/>
              </a:ext>
            </a:extLst>
          </p:cNvPr>
          <p:cNvSpPr/>
          <p:nvPr/>
        </p:nvSpPr>
        <p:spPr bwMode="auto">
          <a:xfrm>
            <a:off x="4909046" y="2668884"/>
            <a:ext cx="6059861" cy="1865970"/>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18288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Key concerns</a:t>
            </a:r>
          </a:p>
          <a:p>
            <a:pPr>
              <a:spcAft>
                <a:spcPts val="600"/>
              </a:spcAft>
              <a:buClr>
                <a:schemeClr val="tx1"/>
              </a:buClr>
              <a:buSzPct val="100000"/>
              <a:defRPr/>
            </a:pPr>
            <a:r>
              <a:rPr lang="en-US" sz="1600">
                <a:solidFill>
                  <a:schemeClr val="tx1"/>
                </a:solidFill>
                <a:cs typeface="Segoe Sans Display" pitchFamily="2" charset="0"/>
              </a:rPr>
              <a:t>What is a consumption-based, pay-as-you-go model?</a:t>
            </a:r>
          </a:p>
          <a:p>
            <a:pPr>
              <a:spcAft>
                <a:spcPts val="600"/>
              </a:spcAft>
              <a:buClr>
                <a:schemeClr val="tx1"/>
              </a:buClr>
              <a:buSzPct val="100000"/>
              <a:defRPr/>
            </a:pPr>
            <a:r>
              <a:rPr lang="en-US" sz="1600">
                <a:solidFill>
                  <a:schemeClr val="tx1"/>
                </a:solidFill>
                <a:cs typeface="Segoe Sans Display" pitchFamily="2" charset="0"/>
              </a:rPr>
              <a:t>How are charges billed for services?</a:t>
            </a:r>
          </a:p>
          <a:p>
            <a:pPr>
              <a:spcAft>
                <a:spcPts val="600"/>
              </a:spcAft>
              <a:buClr>
                <a:schemeClr val="tx1"/>
              </a:buClr>
              <a:buSzPct val="100000"/>
              <a:defRPr/>
            </a:pPr>
            <a:r>
              <a:rPr lang="en-US" sz="1600">
                <a:solidFill>
                  <a:schemeClr val="tx1"/>
                </a:solidFill>
                <a:cs typeface="Segoe Sans Display" pitchFamily="2" charset="0"/>
              </a:rPr>
              <a:t>What’s included in a free trial?</a:t>
            </a:r>
          </a:p>
          <a:p>
            <a:pPr>
              <a:spcAft>
                <a:spcPts val="400"/>
              </a:spcAft>
              <a:buClr>
                <a:schemeClr val="tx1"/>
              </a:buClr>
              <a:buSzPct val="100000"/>
              <a:defRPr/>
            </a:pPr>
            <a:endParaRPr lang="en-US" sz="1600">
              <a:solidFill>
                <a:schemeClr val="tx1"/>
              </a:solidFill>
              <a:cs typeface="Segoe Sans Display" pitchFamily="2" charset="0"/>
            </a:endParaRP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18" name="Rectangle: Rounded Corners 17">
            <a:extLst>
              <a:ext uri="{FF2B5EF4-FFF2-40B4-BE49-F238E27FC236}">
                <a16:creationId xmlns:a16="http://schemas.microsoft.com/office/drawing/2014/main" id="{2A0AA691-37E6-639C-7515-045B26941F85}"/>
              </a:ext>
              <a:ext uri="{C183D7F6-B498-43B3-948B-1728B52AA6E4}">
                <adec:decorative xmlns:adec="http://schemas.microsoft.com/office/drawing/2017/decorative" val="0"/>
              </a:ext>
            </a:extLst>
          </p:cNvPr>
          <p:cNvSpPr/>
          <p:nvPr/>
        </p:nvSpPr>
        <p:spPr bwMode="auto">
          <a:xfrm>
            <a:off x="892654" y="3601869"/>
            <a:ext cx="3462698" cy="1817660"/>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91440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Your need</a:t>
            </a:r>
          </a:p>
          <a:p>
            <a:pPr>
              <a:spcAft>
                <a:spcPts val="600"/>
              </a:spcAft>
              <a:buClr>
                <a:schemeClr val="tx1"/>
              </a:buClr>
              <a:buSzPct val="100000"/>
              <a:defRPr/>
            </a:pPr>
            <a:r>
              <a:rPr lang="en-US" sz="1600">
                <a:solidFill>
                  <a:schemeClr val="tx1"/>
                </a:solidFill>
                <a:cs typeface="Segoe Sans Display" pitchFamily="2" charset="0"/>
              </a:rPr>
              <a:t>To understand how pricing works</a:t>
            </a:r>
          </a:p>
          <a:p>
            <a:pPr>
              <a:spcAft>
                <a:spcPts val="400"/>
              </a:spcAft>
              <a:buClr>
                <a:schemeClr val="tx1"/>
              </a:buClr>
              <a:buSzPct val="100000"/>
              <a:defRPr/>
            </a:pPr>
            <a:endParaRPr lang="en-US" sz="1600">
              <a:solidFill>
                <a:schemeClr val="tx1"/>
              </a:solidFill>
              <a:cs typeface="Segoe Sans Display" pitchFamily="2" charset="0"/>
            </a:endParaRP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14" name="Graphic 5">
            <a:extLst>
              <a:ext uri="{FF2B5EF4-FFF2-40B4-BE49-F238E27FC236}">
                <a16:creationId xmlns:a16="http://schemas.microsoft.com/office/drawing/2014/main" id="{652C98A0-82C8-0E9C-5C50-9F496C26725D}"/>
              </a:ext>
              <a:ext uri="{C183D7F6-B498-43B3-948B-1728B52AA6E4}">
                <adec:decorative xmlns:adec="http://schemas.microsoft.com/office/drawing/2017/decorative" val="1"/>
              </a:ext>
            </a:extLst>
          </p:cNvPr>
          <p:cNvSpPr/>
          <p:nvPr/>
        </p:nvSpPr>
        <p:spPr>
          <a:xfrm>
            <a:off x="3430852" y="1145127"/>
            <a:ext cx="646399" cy="646331"/>
          </a:xfrm>
          <a:custGeom>
            <a:avLst/>
            <a:gdLst>
              <a:gd name="connsiteX0" fmla="*/ 751950 w 900147"/>
              <a:gd name="connsiteY0" fmla="*/ 13172 h 900052"/>
              <a:gd name="connsiteX1" fmla="*/ 688298 w 900147"/>
              <a:gd name="connsiteY1" fmla="*/ 13194 h 900052"/>
              <a:gd name="connsiteX2" fmla="*/ 688320 w 900147"/>
              <a:gd name="connsiteY2" fmla="*/ 76847 h 900052"/>
              <a:gd name="connsiteX3" fmla="*/ 746460 w 900147"/>
              <a:gd name="connsiteY3" fmla="*/ 134897 h 900052"/>
              <a:gd name="connsiteX4" fmla="*/ 494820 w 900147"/>
              <a:gd name="connsiteY4" fmla="*/ 134897 h 900052"/>
              <a:gd name="connsiteX5" fmla="*/ 359820 w 900147"/>
              <a:gd name="connsiteY5" fmla="*/ 269897 h 900052"/>
              <a:gd name="connsiteX6" fmla="*/ 359820 w 900147"/>
              <a:gd name="connsiteY6" fmla="*/ 674852 h 900052"/>
              <a:gd name="connsiteX7" fmla="*/ 314820 w 900147"/>
              <a:gd name="connsiteY7" fmla="*/ 719852 h 900052"/>
              <a:gd name="connsiteX8" fmla="*/ 262260 w 900147"/>
              <a:gd name="connsiteY8" fmla="*/ 719852 h 900052"/>
              <a:gd name="connsiteX9" fmla="*/ 89730 w 900147"/>
              <a:gd name="connsiteY9" fmla="*/ 637952 h 900052"/>
              <a:gd name="connsiteX10" fmla="*/ 0 w 900147"/>
              <a:gd name="connsiteY10" fmla="*/ 765032 h 900052"/>
              <a:gd name="connsiteX11" fmla="*/ 134979 w 900147"/>
              <a:gd name="connsiteY11" fmla="*/ 900052 h 900052"/>
              <a:gd name="connsiteX12" fmla="*/ 262350 w 900147"/>
              <a:gd name="connsiteY12" fmla="*/ 809852 h 900052"/>
              <a:gd name="connsiteX13" fmla="*/ 314820 w 900147"/>
              <a:gd name="connsiteY13" fmla="*/ 809852 h 900052"/>
              <a:gd name="connsiteX14" fmla="*/ 449820 w 900147"/>
              <a:gd name="connsiteY14" fmla="*/ 674852 h 900052"/>
              <a:gd name="connsiteX15" fmla="*/ 449820 w 900147"/>
              <a:gd name="connsiteY15" fmla="*/ 269852 h 900052"/>
              <a:gd name="connsiteX16" fmla="*/ 494820 w 900147"/>
              <a:gd name="connsiteY16" fmla="*/ 224852 h 900052"/>
              <a:gd name="connsiteX17" fmla="*/ 746325 w 900147"/>
              <a:gd name="connsiteY17" fmla="*/ 224852 h 900052"/>
              <a:gd name="connsiteX18" fmla="*/ 688050 w 900147"/>
              <a:gd name="connsiteY18" fmla="*/ 282947 h 900052"/>
              <a:gd name="connsiteX19" fmla="*/ 685877 w 900147"/>
              <a:gd name="connsiteY19" fmla="*/ 346549 h 900052"/>
              <a:gd name="connsiteX20" fmla="*/ 749480 w 900147"/>
              <a:gd name="connsiteY20" fmla="*/ 348722 h 900052"/>
              <a:gd name="connsiteX21" fmla="*/ 751500 w 900147"/>
              <a:gd name="connsiteY21" fmla="*/ 346712 h 900052"/>
              <a:gd name="connsiteX22" fmla="*/ 886950 w 900147"/>
              <a:gd name="connsiteY22" fmla="*/ 211712 h 900052"/>
              <a:gd name="connsiteX23" fmla="*/ 886985 w 900147"/>
              <a:gd name="connsiteY23" fmla="*/ 148072 h 900052"/>
              <a:gd name="connsiteX24" fmla="*/ 886950 w 900147"/>
              <a:gd name="connsiteY24" fmla="*/ 148037 h 900052"/>
              <a:gd name="connsiteX25" fmla="*/ 751950 w 900147"/>
              <a:gd name="connsiteY25" fmla="*/ 13172 h 90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0147" h="900052">
                <a:moveTo>
                  <a:pt x="751950" y="13172"/>
                </a:moveTo>
                <a:cubicBezTo>
                  <a:pt x="734367" y="-4399"/>
                  <a:pt x="705868" y="-4389"/>
                  <a:pt x="688298" y="13194"/>
                </a:cubicBezTo>
                <a:cubicBezTo>
                  <a:pt x="670727" y="30777"/>
                  <a:pt x="670737" y="59276"/>
                  <a:pt x="688320" y="76847"/>
                </a:cubicBezTo>
                <a:lnTo>
                  <a:pt x="746460" y="134897"/>
                </a:lnTo>
                <a:lnTo>
                  <a:pt x="494820" y="134897"/>
                </a:lnTo>
                <a:cubicBezTo>
                  <a:pt x="420262" y="134897"/>
                  <a:pt x="359820" y="195338"/>
                  <a:pt x="359820" y="269897"/>
                </a:cubicBezTo>
                <a:lnTo>
                  <a:pt x="359820" y="674852"/>
                </a:lnTo>
                <a:cubicBezTo>
                  <a:pt x="359820" y="699704"/>
                  <a:pt x="339673" y="719852"/>
                  <a:pt x="314820" y="719852"/>
                </a:cubicBezTo>
                <a:lnTo>
                  <a:pt x="262260" y="719852"/>
                </a:lnTo>
                <a:cubicBezTo>
                  <a:pt x="237233" y="649593"/>
                  <a:pt x="159989" y="612925"/>
                  <a:pt x="89730" y="637952"/>
                </a:cubicBezTo>
                <a:cubicBezTo>
                  <a:pt x="35975" y="657100"/>
                  <a:pt x="57" y="707968"/>
                  <a:pt x="0" y="765032"/>
                </a:cubicBezTo>
                <a:cubicBezTo>
                  <a:pt x="-11" y="839590"/>
                  <a:pt x="60421" y="900041"/>
                  <a:pt x="134979" y="900052"/>
                </a:cubicBezTo>
                <a:cubicBezTo>
                  <a:pt x="192276" y="900061"/>
                  <a:pt x="243336" y="863901"/>
                  <a:pt x="262350" y="809852"/>
                </a:cubicBezTo>
                <a:lnTo>
                  <a:pt x="314820" y="809852"/>
                </a:lnTo>
                <a:cubicBezTo>
                  <a:pt x="389378" y="809852"/>
                  <a:pt x="449820" y="749410"/>
                  <a:pt x="449820" y="674852"/>
                </a:cubicBezTo>
                <a:lnTo>
                  <a:pt x="449820" y="269852"/>
                </a:lnTo>
                <a:cubicBezTo>
                  <a:pt x="449820" y="244999"/>
                  <a:pt x="469967" y="224852"/>
                  <a:pt x="494820" y="224852"/>
                </a:cubicBezTo>
                <a:lnTo>
                  <a:pt x="746325" y="224852"/>
                </a:lnTo>
                <a:lnTo>
                  <a:pt x="688050" y="282947"/>
                </a:lnTo>
                <a:cubicBezTo>
                  <a:pt x="669887" y="299910"/>
                  <a:pt x="668914" y="328386"/>
                  <a:pt x="685877" y="346549"/>
                </a:cubicBezTo>
                <a:cubicBezTo>
                  <a:pt x="702841" y="364712"/>
                  <a:pt x="731317" y="365685"/>
                  <a:pt x="749480" y="348722"/>
                </a:cubicBezTo>
                <a:cubicBezTo>
                  <a:pt x="750174" y="348073"/>
                  <a:pt x="750848" y="347403"/>
                  <a:pt x="751500" y="346712"/>
                </a:cubicBezTo>
                <a:lnTo>
                  <a:pt x="886950" y="211712"/>
                </a:lnTo>
                <a:cubicBezTo>
                  <a:pt x="904533" y="194148"/>
                  <a:pt x="904549" y="165655"/>
                  <a:pt x="886985" y="148072"/>
                </a:cubicBezTo>
                <a:cubicBezTo>
                  <a:pt x="886974" y="148060"/>
                  <a:pt x="886962" y="148048"/>
                  <a:pt x="886950" y="148037"/>
                </a:cubicBezTo>
                <a:lnTo>
                  <a:pt x="751950" y="13172"/>
                </a:lnTo>
                <a:close/>
              </a:path>
            </a:pathLst>
          </a:custGeom>
          <a:gradFill>
            <a:gsLst>
              <a:gs pos="82000">
                <a:srgbClr val="D59ED7"/>
              </a:gs>
              <a:gs pos="0">
                <a:srgbClr val="2DA5FF"/>
              </a:gs>
            </a:gsLst>
            <a:lin ang="4800000" scaled="0"/>
          </a:gradFill>
          <a:ln w="523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000000"/>
              </a:solidFill>
              <a:latin typeface="Segoe Sans Text"/>
            </a:endParaRPr>
          </a:p>
        </p:txBody>
      </p:sp>
      <p:sp>
        <p:nvSpPr>
          <p:cNvPr id="24" name="TextBox 23">
            <a:extLst>
              <a:ext uri="{FF2B5EF4-FFF2-40B4-BE49-F238E27FC236}">
                <a16:creationId xmlns:a16="http://schemas.microsoft.com/office/drawing/2014/main" id="{FFC8CF10-7A3C-D725-3F25-2D9D11A67136}"/>
              </a:ext>
            </a:extLst>
          </p:cNvPr>
          <p:cNvSpPr txBox="1"/>
          <p:nvPr/>
        </p:nvSpPr>
        <p:spPr>
          <a:xfrm flipH="1">
            <a:off x="880702" y="6072629"/>
            <a:ext cx="1530631" cy="284693"/>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2000">
                <a:solidFill>
                  <a:srgbClr val="EAD1EB"/>
                </a:solidFill>
                <a:latin typeface="Segoe Sans Display Semibold" pitchFamily="2" charset="0"/>
                <a:cs typeface="Segoe Sans Display Semibold" pitchFamily="2" charset="0"/>
              </a:rPr>
              <a:t>Resources: </a:t>
            </a:r>
          </a:p>
        </p:txBody>
      </p:sp>
      <p:sp>
        <p:nvSpPr>
          <p:cNvPr id="25" name="Rectangle 24">
            <a:extLst>
              <a:ext uri="{FF2B5EF4-FFF2-40B4-BE49-F238E27FC236}">
                <a16:creationId xmlns:a16="http://schemas.microsoft.com/office/drawing/2014/main" id="{66DAAEAA-043D-5545-C882-1F32E64AA768}"/>
              </a:ext>
              <a:ext uri="{C183D7F6-B498-43B3-948B-1728B52AA6E4}">
                <adec:decorative xmlns:adec="http://schemas.microsoft.com/office/drawing/2017/decorative" val="0"/>
              </a:ext>
            </a:extLst>
          </p:cNvPr>
          <p:cNvSpPr/>
          <p:nvPr/>
        </p:nvSpPr>
        <p:spPr bwMode="auto">
          <a:xfrm>
            <a:off x="2399381" y="6077448"/>
            <a:ext cx="2429100" cy="279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u="sng">
                <a:solidFill>
                  <a:schemeClr val="bg1"/>
                </a:solidFill>
                <a:hlinkClick r:id="rId3">
                  <a:extLst>
                    <a:ext uri="{A12FA001-AC4F-418D-AE19-62706E023703}">
                      <ahyp:hlinkClr xmlns:ahyp="http://schemas.microsoft.com/office/drawing/2018/hyperlinkcolor" val="tx"/>
                    </a:ext>
                  </a:extLst>
                </a:hlinkClick>
              </a:rPr>
              <a:t>Azure pricing overview</a:t>
            </a:r>
            <a:endParaRPr lang="en-US" sz="1600">
              <a:solidFill>
                <a:schemeClr val="bg1"/>
              </a:solidFill>
              <a:cs typeface="Segoe Sans Display" pitchFamily="2" charset="0"/>
            </a:endParaRPr>
          </a:p>
        </p:txBody>
      </p:sp>
      <p:sp>
        <p:nvSpPr>
          <p:cNvPr id="26" name="Rectangle 25">
            <a:extLst>
              <a:ext uri="{FF2B5EF4-FFF2-40B4-BE49-F238E27FC236}">
                <a16:creationId xmlns:a16="http://schemas.microsoft.com/office/drawing/2014/main" id="{C7C087A1-C14F-2B20-8060-306112F692C1}"/>
              </a:ext>
              <a:ext uri="{C183D7F6-B498-43B3-948B-1728B52AA6E4}">
                <adec:decorative xmlns:adec="http://schemas.microsoft.com/office/drawing/2017/decorative" val="0"/>
              </a:ext>
            </a:extLst>
          </p:cNvPr>
          <p:cNvSpPr/>
          <p:nvPr/>
        </p:nvSpPr>
        <p:spPr bwMode="auto">
          <a:xfrm>
            <a:off x="4822470" y="6072037"/>
            <a:ext cx="1840362" cy="293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600" u="sng">
                <a:solidFill>
                  <a:schemeClr val="bg1"/>
                </a:solidFill>
                <a:hlinkClick r:id="rId4">
                  <a:extLst>
                    <a:ext uri="{A12FA001-AC4F-418D-AE19-62706E023703}">
                      <ahyp:hlinkClr xmlns:ahyp="http://schemas.microsoft.com/office/drawing/2018/hyperlinkcolor" val="tx"/>
                    </a:ext>
                  </a:extLst>
                </a:hlinkClick>
              </a:rPr>
              <a:t>Pay-as-you-go</a:t>
            </a:r>
            <a:endParaRPr lang="en-US" sz="1600" u="sng">
              <a:solidFill>
                <a:schemeClr val="bg1"/>
              </a:solidFill>
            </a:endParaRPr>
          </a:p>
        </p:txBody>
      </p:sp>
      <p:sp>
        <p:nvSpPr>
          <p:cNvPr id="29" name="Rectangle 28">
            <a:extLst>
              <a:ext uri="{FF2B5EF4-FFF2-40B4-BE49-F238E27FC236}">
                <a16:creationId xmlns:a16="http://schemas.microsoft.com/office/drawing/2014/main" id="{0102F1B3-ABD2-2C89-8CC1-B0999B9408D5}"/>
              </a:ext>
              <a:ext uri="{C183D7F6-B498-43B3-948B-1728B52AA6E4}">
                <adec:decorative xmlns:adec="http://schemas.microsoft.com/office/drawing/2017/decorative" val="0"/>
              </a:ext>
            </a:extLst>
          </p:cNvPr>
          <p:cNvSpPr/>
          <p:nvPr/>
        </p:nvSpPr>
        <p:spPr bwMode="auto">
          <a:xfrm>
            <a:off x="6656821" y="6043750"/>
            <a:ext cx="2156522"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u="sng">
                <a:solidFill>
                  <a:schemeClr val="bg1"/>
                </a:solidFill>
                <a:hlinkClick r:id="rId5">
                  <a:extLst>
                    <a:ext uri="{A12FA001-AC4F-418D-AE19-62706E023703}">
                      <ahyp:hlinkClr xmlns:ahyp="http://schemas.microsoft.com/office/drawing/2018/hyperlinkcolor" val="tx"/>
                    </a:ext>
                  </a:extLst>
                </a:hlinkClick>
              </a:rPr>
              <a:t>Azure free services</a:t>
            </a:r>
            <a:r>
              <a:rPr lang="en-US" sz="1600" u="sng">
                <a:solidFill>
                  <a:schemeClr val="bg1"/>
                </a:solidFill>
              </a:rPr>
              <a:t> </a:t>
            </a:r>
          </a:p>
        </p:txBody>
      </p:sp>
      <p:grpSp>
        <p:nvGrpSpPr>
          <p:cNvPr id="33" name="Group 32">
            <a:extLst>
              <a:ext uri="{FF2B5EF4-FFF2-40B4-BE49-F238E27FC236}">
                <a16:creationId xmlns:a16="http://schemas.microsoft.com/office/drawing/2014/main" id="{665A0026-B9C4-470B-41D1-14CD0740D52A}"/>
              </a:ext>
              <a:ext uri="{C183D7F6-B498-43B3-948B-1728B52AA6E4}">
                <adec:decorative xmlns:adec="http://schemas.microsoft.com/office/drawing/2017/decorative" val="1"/>
              </a:ext>
            </a:extLst>
          </p:cNvPr>
          <p:cNvGrpSpPr/>
          <p:nvPr/>
        </p:nvGrpSpPr>
        <p:grpSpPr>
          <a:xfrm>
            <a:off x="3399109" y="3494561"/>
            <a:ext cx="709884" cy="709885"/>
            <a:chOff x="7500935" y="2640208"/>
            <a:chExt cx="709884" cy="709885"/>
          </a:xfrm>
          <a:effectLst>
            <a:outerShdw blurRad="50800" dist="38100" dir="2700000" algn="tl" rotWithShape="0">
              <a:prstClr val="black">
                <a:alpha val="20000"/>
              </a:prstClr>
            </a:outerShdw>
          </a:effectLst>
        </p:grpSpPr>
        <p:sp>
          <p:nvSpPr>
            <p:cNvPr id="34" name="Freeform: Shape 33">
              <a:extLst>
                <a:ext uri="{FF2B5EF4-FFF2-40B4-BE49-F238E27FC236}">
                  <a16:creationId xmlns:a16="http://schemas.microsoft.com/office/drawing/2014/main" id="{6B5E708E-8467-A53B-8A15-95BB86E6001B}"/>
                </a:ext>
              </a:extLst>
            </p:cNvPr>
            <p:cNvSpPr/>
            <p:nvPr/>
          </p:nvSpPr>
          <p:spPr>
            <a:xfrm rot="16200000" flipV="1">
              <a:off x="7500934" y="2640209"/>
              <a:ext cx="709885" cy="709884"/>
            </a:xfrm>
            <a:custGeom>
              <a:avLst/>
              <a:gdLst>
                <a:gd name="connsiteX0" fmla="*/ 315505 w 709885"/>
                <a:gd name="connsiteY0" fmla="*/ 473257 h 709884"/>
                <a:gd name="connsiteX1" fmla="*/ 315505 w 709885"/>
                <a:gd name="connsiteY1" fmla="*/ 631010 h 709884"/>
                <a:gd name="connsiteX2" fmla="*/ 354943 w 709885"/>
                <a:gd name="connsiteY2" fmla="*/ 670448 h 709884"/>
                <a:gd name="connsiteX3" fmla="*/ 512695 w 709885"/>
                <a:gd name="connsiteY3" fmla="*/ 670448 h 709884"/>
                <a:gd name="connsiteX4" fmla="*/ 552133 w 709885"/>
                <a:gd name="connsiteY4" fmla="*/ 631010 h 709884"/>
                <a:gd name="connsiteX5" fmla="*/ 552133 w 709885"/>
                <a:gd name="connsiteY5" fmla="*/ 473257 h 709884"/>
                <a:gd name="connsiteX6" fmla="*/ 512695 w 709885"/>
                <a:gd name="connsiteY6" fmla="*/ 433819 h 709884"/>
                <a:gd name="connsiteX7" fmla="*/ 354943 w 709885"/>
                <a:gd name="connsiteY7" fmla="*/ 433819 h 709884"/>
                <a:gd name="connsiteX8" fmla="*/ 315505 w 709885"/>
                <a:gd name="connsiteY8" fmla="*/ 473257 h 709884"/>
                <a:gd name="connsiteX9" fmla="*/ 315504 w 709885"/>
                <a:gd name="connsiteY9" fmla="*/ 39438 h 709884"/>
                <a:gd name="connsiteX10" fmla="*/ 315504 w 709885"/>
                <a:gd name="connsiteY10" fmla="*/ 354942 h 709884"/>
                <a:gd name="connsiteX11" fmla="*/ 354942 w 709885"/>
                <a:gd name="connsiteY11" fmla="*/ 394380 h 709884"/>
                <a:gd name="connsiteX12" fmla="*/ 670447 w 709885"/>
                <a:gd name="connsiteY12" fmla="*/ 394380 h 709884"/>
                <a:gd name="connsiteX13" fmla="*/ 709885 w 709885"/>
                <a:gd name="connsiteY13" fmla="*/ 354942 h 709884"/>
                <a:gd name="connsiteX14" fmla="*/ 709885 w 709885"/>
                <a:gd name="connsiteY14" fmla="*/ 39438 h 709884"/>
                <a:gd name="connsiteX15" fmla="*/ 670447 w 709885"/>
                <a:gd name="connsiteY15" fmla="*/ 0 h 709884"/>
                <a:gd name="connsiteX16" fmla="*/ 354942 w 709885"/>
                <a:gd name="connsiteY16" fmla="*/ 0 h 709884"/>
                <a:gd name="connsiteX17" fmla="*/ 315504 w 709885"/>
                <a:gd name="connsiteY17" fmla="*/ 39438 h 709884"/>
                <a:gd name="connsiteX18" fmla="*/ 98595 w 709885"/>
                <a:gd name="connsiteY18" fmla="*/ 256347 h 709884"/>
                <a:gd name="connsiteX19" fmla="*/ 98595 w 709885"/>
                <a:gd name="connsiteY19" fmla="*/ 354942 h 709884"/>
                <a:gd name="connsiteX20" fmla="*/ 138033 w 709885"/>
                <a:gd name="connsiteY20" fmla="*/ 394380 h 709884"/>
                <a:gd name="connsiteX21" fmla="*/ 236628 w 709885"/>
                <a:gd name="connsiteY21" fmla="*/ 394380 h 709884"/>
                <a:gd name="connsiteX22" fmla="*/ 276067 w 709885"/>
                <a:gd name="connsiteY22" fmla="*/ 354942 h 709884"/>
                <a:gd name="connsiteX23" fmla="*/ 276067 w 709885"/>
                <a:gd name="connsiteY23" fmla="*/ 256347 h 709884"/>
                <a:gd name="connsiteX24" fmla="*/ 236628 w 709885"/>
                <a:gd name="connsiteY24" fmla="*/ 216909 h 709884"/>
                <a:gd name="connsiteX25" fmla="*/ 138033 w 709885"/>
                <a:gd name="connsiteY25" fmla="*/ 216909 h 709884"/>
                <a:gd name="connsiteX26" fmla="*/ 98595 w 709885"/>
                <a:gd name="connsiteY26" fmla="*/ 256347 h 709884"/>
                <a:gd name="connsiteX27" fmla="*/ 0 w 709885"/>
                <a:gd name="connsiteY27" fmla="*/ 473256 h 709884"/>
                <a:gd name="connsiteX28" fmla="*/ 0 w 709885"/>
                <a:gd name="connsiteY28" fmla="*/ 670446 h 709884"/>
                <a:gd name="connsiteX29" fmla="*/ 39438 w 709885"/>
                <a:gd name="connsiteY29" fmla="*/ 709884 h 709884"/>
                <a:gd name="connsiteX30" fmla="*/ 236628 w 709885"/>
                <a:gd name="connsiteY30" fmla="*/ 709884 h 709884"/>
                <a:gd name="connsiteX31" fmla="*/ 276066 w 709885"/>
                <a:gd name="connsiteY31" fmla="*/ 670446 h 709884"/>
                <a:gd name="connsiteX32" fmla="*/ 276066 w 709885"/>
                <a:gd name="connsiteY32" fmla="*/ 473256 h 709884"/>
                <a:gd name="connsiteX33" fmla="*/ 236628 w 709885"/>
                <a:gd name="connsiteY33" fmla="*/ 433818 h 709884"/>
                <a:gd name="connsiteX34" fmla="*/ 39438 w 709885"/>
                <a:gd name="connsiteY34" fmla="*/ 433818 h 709884"/>
                <a:gd name="connsiteX35" fmla="*/ 0 w 709885"/>
                <a:gd name="connsiteY35" fmla="*/ 473256 h 70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09885" h="709884">
                  <a:moveTo>
                    <a:pt x="315505" y="473257"/>
                  </a:moveTo>
                  <a:lnTo>
                    <a:pt x="315505" y="631010"/>
                  </a:lnTo>
                  <a:cubicBezTo>
                    <a:pt x="315505" y="652791"/>
                    <a:pt x="333162" y="670448"/>
                    <a:pt x="354943" y="670448"/>
                  </a:cubicBezTo>
                  <a:lnTo>
                    <a:pt x="512695" y="670448"/>
                  </a:lnTo>
                  <a:cubicBezTo>
                    <a:pt x="534476" y="670448"/>
                    <a:pt x="552133" y="652791"/>
                    <a:pt x="552133" y="631010"/>
                  </a:cubicBezTo>
                  <a:lnTo>
                    <a:pt x="552133" y="473257"/>
                  </a:lnTo>
                  <a:cubicBezTo>
                    <a:pt x="552133" y="451476"/>
                    <a:pt x="534476" y="433819"/>
                    <a:pt x="512695" y="433819"/>
                  </a:cubicBezTo>
                  <a:lnTo>
                    <a:pt x="354943" y="433819"/>
                  </a:lnTo>
                  <a:cubicBezTo>
                    <a:pt x="333162" y="433819"/>
                    <a:pt x="315505" y="451476"/>
                    <a:pt x="315505" y="473257"/>
                  </a:cubicBezTo>
                  <a:close/>
                  <a:moveTo>
                    <a:pt x="315504" y="39438"/>
                  </a:moveTo>
                  <a:lnTo>
                    <a:pt x="315504" y="354942"/>
                  </a:lnTo>
                  <a:cubicBezTo>
                    <a:pt x="315504" y="376723"/>
                    <a:pt x="333161" y="394380"/>
                    <a:pt x="354942" y="394380"/>
                  </a:cubicBezTo>
                  <a:lnTo>
                    <a:pt x="670447" y="394380"/>
                  </a:lnTo>
                  <a:cubicBezTo>
                    <a:pt x="692228" y="394380"/>
                    <a:pt x="709885" y="376723"/>
                    <a:pt x="709885" y="354942"/>
                  </a:cubicBezTo>
                  <a:lnTo>
                    <a:pt x="709885" y="39438"/>
                  </a:lnTo>
                  <a:cubicBezTo>
                    <a:pt x="709885" y="17657"/>
                    <a:pt x="692228" y="0"/>
                    <a:pt x="670447" y="0"/>
                  </a:cubicBezTo>
                  <a:lnTo>
                    <a:pt x="354942" y="0"/>
                  </a:lnTo>
                  <a:cubicBezTo>
                    <a:pt x="333161" y="0"/>
                    <a:pt x="315504" y="17657"/>
                    <a:pt x="315504" y="39438"/>
                  </a:cubicBezTo>
                  <a:close/>
                  <a:moveTo>
                    <a:pt x="98595" y="256347"/>
                  </a:moveTo>
                  <a:lnTo>
                    <a:pt x="98595" y="354942"/>
                  </a:lnTo>
                  <a:cubicBezTo>
                    <a:pt x="98595" y="376723"/>
                    <a:pt x="116252" y="394380"/>
                    <a:pt x="138033" y="394380"/>
                  </a:cubicBezTo>
                  <a:lnTo>
                    <a:pt x="236628" y="394380"/>
                  </a:lnTo>
                  <a:cubicBezTo>
                    <a:pt x="258410" y="394380"/>
                    <a:pt x="276067" y="376723"/>
                    <a:pt x="276067" y="354942"/>
                  </a:cubicBezTo>
                  <a:lnTo>
                    <a:pt x="276067" y="256347"/>
                  </a:lnTo>
                  <a:cubicBezTo>
                    <a:pt x="276067" y="234566"/>
                    <a:pt x="258410" y="216909"/>
                    <a:pt x="236628" y="216909"/>
                  </a:cubicBezTo>
                  <a:lnTo>
                    <a:pt x="138033" y="216909"/>
                  </a:lnTo>
                  <a:cubicBezTo>
                    <a:pt x="116252" y="216909"/>
                    <a:pt x="98595" y="234566"/>
                    <a:pt x="98595" y="256347"/>
                  </a:cubicBezTo>
                  <a:close/>
                  <a:moveTo>
                    <a:pt x="0" y="473256"/>
                  </a:moveTo>
                  <a:lnTo>
                    <a:pt x="0" y="670446"/>
                  </a:lnTo>
                  <a:cubicBezTo>
                    <a:pt x="0" y="692227"/>
                    <a:pt x="17657" y="709884"/>
                    <a:pt x="39438" y="709884"/>
                  </a:cubicBezTo>
                  <a:lnTo>
                    <a:pt x="236628" y="709884"/>
                  </a:lnTo>
                  <a:cubicBezTo>
                    <a:pt x="258410" y="709884"/>
                    <a:pt x="276066" y="692227"/>
                    <a:pt x="276066" y="670446"/>
                  </a:cubicBezTo>
                  <a:lnTo>
                    <a:pt x="276066" y="473256"/>
                  </a:lnTo>
                  <a:cubicBezTo>
                    <a:pt x="276066" y="451475"/>
                    <a:pt x="258410" y="433818"/>
                    <a:pt x="236628" y="433818"/>
                  </a:cubicBezTo>
                  <a:lnTo>
                    <a:pt x="39438" y="433818"/>
                  </a:lnTo>
                  <a:cubicBezTo>
                    <a:pt x="17657" y="433818"/>
                    <a:pt x="0" y="451475"/>
                    <a:pt x="0" y="473256"/>
                  </a:cubicBezTo>
                  <a:close/>
                </a:path>
              </a:pathLst>
            </a:custGeom>
            <a:gradFill>
              <a:gsLst>
                <a:gs pos="82000">
                  <a:srgbClr val="D59ED7"/>
                </a:gs>
                <a:gs pos="0">
                  <a:srgbClr val="2DA5FF"/>
                </a:gs>
              </a:gsLst>
              <a:lin ang="0" scaled="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000000"/>
                </a:solidFill>
                <a:latin typeface="Segoe Sans Text"/>
              </a:endParaRPr>
            </a:p>
          </p:txBody>
        </p:sp>
        <p:pic>
          <p:nvPicPr>
            <p:cNvPr id="47" name="Graphic 46">
              <a:extLst>
                <a:ext uri="{FF2B5EF4-FFF2-40B4-BE49-F238E27FC236}">
                  <a16:creationId xmlns:a16="http://schemas.microsoft.com/office/drawing/2014/main" id="{C64E387C-E5D0-9933-CADD-40DF4019D7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2228" y="2752076"/>
              <a:ext cx="224364" cy="180586"/>
            </a:xfrm>
            <a:prstGeom prst="rect">
              <a:avLst/>
            </a:prstGeom>
            <a:effectLst/>
          </p:spPr>
        </p:pic>
      </p:grpSp>
      <p:grpSp>
        <p:nvGrpSpPr>
          <p:cNvPr id="52" name="Group 51">
            <a:extLst>
              <a:ext uri="{FF2B5EF4-FFF2-40B4-BE49-F238E27FC236}">
                <a16:creationId xmlns:a16="http://schemas.microsoft.com/office/drawing/2014/main" id="{7749BD0C-5E6F-C170-F104-C6231A6A8ED2}"/>
              </a:ext>
              <a:ext uri="{C183D7F6-B498-43B3-948B-1728B52AA6E4}">
                <adec:decorative xmlns:adec="http://schemas.microsoft.com/office/drawing/2017/decorative" val="1"/>
              </a:ext>
            </a:extLst>
          </p:cNvPr>
          <p:cNvGrpSpPr/>
          <p:nvPr/>
        </p:nvGrpSpPr>
        <p:grpSpPr>
          <a:xfrm>
            <a:off x="9769784" y="2542332"/>
            <a:ext cx="695124" cy="625405"/>
            <a:chOff x="9831788" y="1145127"/>
            <a:chExt cx="695124" cy="625405"/>
          </a:xfrm>
        </p:grpSpPr>
        <p:sp>
          <p:nvSpPr>
            <p:cNvPr id="4" name="Freeform 22">
              <a:extLst>
                <a:ext uri="{FF2B5EF4-FFF2-40B4-BE49-F238E27FC236}">
                  <a16:creationId xmlns:a16="http://schemas.microsoft.com/office/drawing/2014/main" id="{BAF4134A-83F7-DE21-1352-C77B06BA75E3}"/>
                </a:ext>
              </a:extLst>
            </p:cNvPr>
            <p:cNvSpPr/>
            <p:nvPr/>
          </p:nvSpPr>
          <p:spPr>
            <a:xfrm>
              <a:off x="9831788" y="1145127"/>
              <a:ext cx="695124" cy="625405"/>
            </a:xfrm>
            <a:custGeom>
              <a:avLst/>
              <a:gdLst>
                <a:gd name="connsiteX0" fmla="*/ 337502 w 900278"/>
                <a:gd name="connsiteY0" fmla="*/ 449925 h 809983"/>
                <a:gd name="connsiteX1" fmla="*/ 292502 w 900278"/>
                <a:gd name="connsiteY1" fmla="*/ 494925 h 809983"/>
                <a:gd name="connsiteX2" fmla="*/ 337502 w 900278"/>
                <a:gd name="connsiteY2" fmla="*/ 539925 h 809983"/>
                <a:gd name="connsiteX3" fmla="*/ 382502 w 900278"/>
                <a:gd name="connsiteY3" fmla="*/ 494925 h 809983"/>
                <a:gd name="connsiteX4" fmla="*/ 337502 w 900278"/>
                <a:gd name="connsiteY4" fmla="*/ 449925 h 809983"/>
                <a:gd name="connsiteX5" fmla="*/ 672933 w 900278"/>
                <a:gd name="connsiteY5" fmla="*/ 153374 h 809983"/>
                <a:gd name="connsiteX6" fmla="*/ 705328 w 900278"/>
                <a:gd name="connsiteY6" fmla="*/ 166508 h 809983"/>
                <a:gd name="connsiteX7" fmla="*/ 868368 w 900278"/>
                <a:gd name="connsiteY7" fmla="*/ 615299 h 809983"/>
                <a:gd name="connsiteX8" fmla="*/ 899419 w 900278"/>
                <a:gd name="connsiteY8" fmla="*/ 756419 h 809983"/>
                <a:gd name="connsiteX9" fmla="*/ 899594 w 900278"/>
                <a:gd name="connsiteY9" fmla="*/ 772948 h 809983"/>
                <a:gd name="connsiteX10" fmla="*/ 847668 w 900278"/>
                <a:gd name="connsiteY10" fmla="*/ 809294 h 809983"/>
                <a:gd name="connsiteX11" fmla="*/ 701508 w 900278"/>
                <a:gd name="connsiteY11" fmla="*/ 780044 h 809983"/>
                <a:gd name="connsiteX12" fmla="*/ 562502 w 900278"/>
                <a:gd name="connsiteY12" fmla="*/ 809924 h 809983"/>
                <a:gd name="connsiteX13" fmla="*/ 333001 w 900278"/>
                <a:gd name="connsiteY13" fmla="*/ 719924 h 809983"/>
                <a:gd name="connsiteX14" fmla="*/ 521718 w 900278"/>
                <a:gd name="connsiteY14" fmla="*/ 672746 h 809983"/>
                <a:gd name="connsiteX15" fmla="*/ 672933 w 900278"/>
                <a:gd name="connsiteY15" fmla="*/ 153374 h 809983"/>
                <a:gd name="connsiteX16" fmla="*/ 337502 w 900278"/>
                <a:gd name="connsiteY16" fmla="*/ 134970 h 809983"/>
                <a:gd name="connsiteX17" fmla="*/ 276482 w 900278"/>
                <a:gd name="connsiteY17" fmla="*/ 148740 h 809983"/>
                <a:gd name="connsiteX18" fmla="*/ 229096 w 900278"/>
                <a:gd name="connsiteY18" fmla="*/ 197790 h 809983"/>
                <a:gd name="connsiteX19" fmla="*/ 244379 w 900278"/>
                <a:gd name="connsiteY19" fmla="*/ 243007 h 809983"/>
                <a:gd name="connsiteX20" fmla="*/ 288407 w 900278"/>
                <a:gd name="connsiteY20" fmla="*/ 229920 h 809983"/>
                <a:gd name="connsiteX21" fmla="*/ 308297 w 900278"/>
                <a:gd name="connsiteY21" fmla="*/ 208320 h 809983"/>
                <a:gd name="connsiteX22" fmla="*/ 337502 w 900278"/>
                <a:gd name="connsiteY22" fmla="*/ 202470 h 809983"/>
                <a:gd name="connsiteX23" fmla="*/ 368102 w 900278"/>
                <a:gd name="connsiteY23" fmla="*/ 213180 h 809983"/>
                <a:gd name="connsiteX24" fmla="*/ 382502 w 900278"/>
                <a:gd name="connsiteY24" fmla="*/ 247425 h 809983"/>
                <a:gd name="connsiteX25" fmla="*/ 356042 w 900278"/>
                <a:gd name="connsiteY25" fmla="*/ 278385 h 809983"/>
                <a:gd name="connsiteX26" fmla="*/ 303752 w 900278"/>
                <a:gd name="connsiteY26" fmla="*/ 371175 h 809983"/>
                <a:gd name="connsiteX27" fmla="*/ 337502 w 900278"/>
                <a:gd name="connsiteY27" fmla="*/ 404925 h 809983"/>
                <a:gd name="connsiteX28" fmla="*/ 371252 w 900278"/>
                <a:gd name="connsiteY28" fmla="*/ 371175 h 809983"/>
                <a:gd name="connsiteX29" fmla="*/ 397712 w 900278"/>
                <a:gd name="connsiteY29" fmla="*/ 331440 h 809983"/>
                <a:gd name="connsiteX30" fmla="*/ 401537 w 900278"/>
                <a:gd name="connsiteY30" fmla="*/ 328515 h 809983"/>
                <a:gd name="connsiteX31" fmla="*/ 450002 w 900278"/>
                <a:gd name="connsiteY31" fmla="*/ 247425 h 809983"/>
                <a:gd name="connsiteX32" fmla="*/ 410942 w 900278"/>
                <a:gd name="connsiteY32" fmla="*/ 160935 h 809983"/>
                <a:gd name="connsiteX33" fmla="*/ 337502 w 900278"/>
                <a:gd name="connsiteY33" fmla="*/ 134970 h 809983"/>
                <a:gd name="connsiteX34" fmla="*/ 337577 w 900278"/>
                <a:gd name="connsiteY34" fmla="*/ 0 h 809983"/>
                <a:gd name="connsiteX35" fmla="*/ 675003 w 900278"/>
                <a:gd name="connsiteY35" fmla="*/ 337573 h 809983"/>
                <a:gd name="connsiteX36" fmla="*/ 337427 w 900278"/>
                <a:gd name="connsiteY36" fmla="*/ 675001 h 809983"/>
                <a:gd name="connsiteX37" fmla="*/ 198496 w 900278"/>
                <a:gd name="connsiteY37" fmla="*/ 645045 h 809983"/>
                <a:gd name="connsiteX38" fmla="*/ 52876 w 900278"/>
                <a:gd name="connsiteY38" fmla="*/ 674385 h 809983"/>
                <a:gd name="connsiteX39" fmla="*/ 870 w 900278"/>
                <a:gd name="connsiteY39" fmla="*/ 638146 h 809983"/>
                <a:gd name="connsiteX40" fmla="*/ 990 w 900278"/>
                <a:gd name="connsiteY40" fmla="*/ 621735 h 809983"/>
                <a:gd name="connsiteX41" fmla="*/ 31635 w 900278"/>
                <a:gd name="connsiteY41" fmla="*/ 480300 h 809983"/>
                <a:gd name="connsiteX42" fmla="*/ 0 w 900278"/>
                <a:gd name="connsiteY42" fmla="*/ 337425 h 809983"/>
                <a:gd name="connsiteX43" fmla="*/ 337577 w 900278"/>
                <a:gd name="connsiteY43" fmla="*/ 0 h 80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00278" h="809983">
                  <a:moveTo>
                    <a:pt x="337502" y="449925"/>
                  </a:moveTo>
                  <a:cubicBezTo>
                    <a:pt x="312649" y="449925"/>
                    <a:pt x="292502" y="470071"/>
                    <a:pt x="292502" y="494925"/>
                  </a:cubicBezTo>
                  <a:cubicBezTo>
                    <a:pt x="292502" y="519778"/>
                    <a:pt x="312649" y="539925"/>
                    <a:pt x="337502" y="539925"/>
                  </a:cubicBezTo>
                  <a:cubicBezTo>
                    <a:pt x="362355" y="539925"/>
                    <a:pt x="382502" y="519778"/>
                    <a:pt x="382502" y="494925"/>
                  </a:cubicBezTo>
                  <a:cubicBezTo>
                    <a:pt x="382502" y="470071"/>
                    <a:pt x="362355" y="449925"/>
                    <a:pt x="337502" y="449925"/>
                  </a:cubicBezTo>
                  <a:close/>
                  <a:moveTo>
                    <a:pt x="672933" y="153374"/>
                  </a:moveTo>
                  <a:cubicBezTo>
                    <a:pt x="683953" y="157190"/>
                    <a:pt x="694767" y="161573"/>
                    <a:pt x="705328" y="166508"/>
                  </a:cubicBezTo>
                  <a:cubicBezTo>
                    <a:pt x="874281" y="245417"/>
                    <a:pt x="947276" y="446347"/>
                    <a:pt x="868368" y="615299"/>
                  </a:cubicBezTo>
                  <a:cubicBezTo>
                    <a:pt x="879731" y="662113"/>
                    <a:pt x="890086" y="709160"/>
                    <a:pt x="899419" y="756419"/>
                  </a:cubicBezTo>
                  <a:cubicBezTo>
                    <a:pt x="900503" y="761869"/>
                    <a:pt x="900562" y="767476"/>
                    <a:pt x="899594" y="772948"/>
                  </a:cubicBezTo>
                  <a:cubicBezTo>
                    <a:pt x="895292" y="797324"/>
                    <a:pt x="872045" y="813596"/>
                    <a:pt x="847668" y="809294"/>
                  </a:cubicBezTo>
                  <a:cubicBezTo>
                    <a:pt x="819453" y="804344"/>
                    <a:pt x="758208" y="793094"/>
                    <a:pt x="701508" y="780044"/>
                  </a:cubicBezTo>
                  <a:cubicBezTo>
                    <a:pt x="659072" y="799259"/>
                    <a:pt x="612002" y="809924"/>
                    <a:pt x="562502" y="809924"/>
                  </a:cubicBezTo>
                  <a:cubicBezTo>
                    <a:pt x="477366" y="810050"/>
                    <a:pt x="395353" y="777889"/>
                    <a:pt x="333001" y="719924"/>
                  </a:cubicBezTo>
                  <a:cubicBezTo>
                    <a:pt x="398922" y="720725"/>
                    <a:pt x="463929" y="704471"/>
                    <a:pt x="521718" y="672746"/>
                  </a:cubicBezTo>
                  <a:cubicBezTo>
                    <a:pt x="706894" y="571082"/>
                    <a:pt x="774597" y="338554"/>
                    <a:pt x="672933" y="153374"/>
                  </a:cubicBezTo>
                  <a:close/>
                  <a:moveTo>
                    <a:pt x="337502" y="134970"/>
                  </a:moveTo>
                  <a:cubicBezTo>
                    <a:pt x="317027" y="134970"/>
                    <a:pt x="296012" y="138300"/>
                    <a:pt x="276482" y="148740"/>
                  </a:cubicBezTo>
                  <a:cubicBezTo>
                    <a:pt x="256591" y="159360"/>
                    <a:pt x="240931" y="175875"/>
                    <a:pt x="229096" y="197790"/>
                  </a:cubicBezTo>
                  <a:cubicBezTo>
                    <a:pt x="220830" y="214497"/>
                    <a:pt x="227673" y="234741"/>
                    <a:pt x="244379" y="243007"/>
                  </a:cubicBezTo>
                  <a:cubicBezTo>
                    <a:pt x="260218" y="250844"/>
                    <a:pt x="279420" y="245136"/>
                    <a:pt x="288407" y="229920"/>
                  </a:cubicBezTo>
                  <a:cubicBezTo>
                    <a:pt x="295022" y="217770"/>
                    <a:pt x="301817" y="211740"/>
                    <a:pt x="308297" y="208320"/>
                  </a:cubicBezTo>
                  <a:cubicBezTo>
                    <a:pt x="315047" y="204675"/>
                    <a:pt x="324227" y="202470"/>
                    <a:pt x="337502" y="202470"/>
                  </a:cubicBezTo>
                  <a:cubicBezTo>
                    <a:pt x="347582" y="202470"/>
                    <a:pt x="359417" y="206025"/>
                    <a:pt x="368102" y="213180"/>
                  </a:cubicBezTo>
                  <a:cubicBezTo>
                    <a:pt x="375797" y="219480"/>
                    <a:pt x="382502" y="229560"/>
                    <a:pt x="382502" y="247425"/>
                  </a:cubicBezTo>
                  <a:cubicBezTo>
                    <a:pt x="382502" y="256200"/>
                    <a:pt x="379127" y="260250"/>
                    <a:pt x="356042" y="278385"/>
                  </a:cubicBezTo>
                  <a:cubicBezTo>
                    <a:pt x="335792" y="294315"/>
                    <a:pt x="303752" y="320145"/>
                    <a:pt x="303752" y="371175"/>
                  </a:cubicBezTo>
                  <a:cubicBezTo>
                    <a:pt x="303752" y="389814"/>
                    <a:pt x="318862" y="404925"/>
                    <a:pt x="337502" y="404925"/>
                  </a:cubicBezTo>
                  <a:cubicBezTo>
                    <a:pt x="356141" y="404925"/>
                    <a:pt x="371252" y="389814"/>
                    <a:pt x="371252" y="371175"/>
                  </a:cubicBezTo>
                  <a:cubicBezTo>
                    <a:pt x="371252" y="354525"/>
                    <a:pt x="378632" y="346470"/>
                    <a:pt x="397712" y="331440"/>
                  </a:cubicBezTo>
                  <a:lnTo>
                    <a:pt x="401537" y="328515"/>
                  </a:lnTo>
                  <a:cubicBezTo>
                    <a:pt x="418952" y="315105"/>
                    <a:pt x="450002" y="291300"/>
                    <a:pt x="450002" y="247425"/>
                  </a:cubicBezTo>
                  <a:cubicBezTo>
                    <a:pt x="450002" y="209265"/>
                    <a:pt x="434207" y="180015"/>
                    <a:pt x="410942" y="160935"/>
                  </a:cubicBezTo>
                  <a:cubicBezTo>
                    <a:pt x="390121" y="144190"/>
                    <a:pt x="364218" y="135033"/>
                    <a:pt x="337502" y="134970"/>
                  </a:cubicBezTo>
                  <a:close/>
                  <a:moveTo>
                    <a:pt x="337577" y="0"/>
                  </a:moveTo>
                  <a:cubicBezTo>
                    <a:pt x="523974" y="41"/>
                    <a:pt x="675044" y="151179"/>
                    <a:pt x="675003" y="337573"/>
                  </a:cubicBezTo>
                  <a:cubicBezTo>
                    <a:pt x="674963" y="523972"/>
                    <a:pt x="523825" y="675042"/>
                    <a:pt x="337427" y="675001"/>
                  </a:cubicBezTo>
                  <a:cubicBezTo>
                    <a:pt x="289515" y="674988"/>
                    <a:pt x="242155" y="664777"/>
                    <a:pt x="198496" y="645045"/>
                  </a:cubicBezTo>
                  <a:cubicBezTo>
                    <a:pt x="141886" y="658095"/>
                    <a:pt x="80911" y="669345"/>
                    <a:pt x="52876" y="674385"/>
                  </a:cubicBezTo>
                  <a:cubicBezTo>
                    <a:pt x="28508" y="678741"/>
                    <a:pt x="5224" y="662514"/>
                    <a:pt x="870" y="638146"/>
                  </a:cubicBezTo>
                  <a:cubicBezTo>
                    <a:pt x="-100" y="632715"/>
                    <a:pt x="-60" y="627153"/>
                    <a:pt x="990" y="621735"/>
                  </a:cubicBezTo>
                  <a:cubicBezTo>
                    <a:pt x="6300" y="594285"/>
                    <a:pt x="18090" y="535425"/>
                    <a:pt x="31635" y="480300"/>
                  </a:cubicBezTo>
                  <a:cubicBezTo>
                    <a:pt x="10732" y="435574"/>
                    <a:pt x="-69" y="386794"/>
                    <a:pt x="0" y="337425"/>
                  </a:cubicBezTo>
                  <a:cubicBezTo>
                    <a:pt x="42" y="151029"/>
                    <a:pt x="151180" y="-41"/>
                    <a:pt x="337577" y="0"/>
                  </a:cubicBezTo>
                  <a:close/>
                </a:path>
              </a:pathLst>
            </a:custGeom>
            <a:gradFill>
              <a:gsLst>
                <a:gs pos="82000">
                  <a:srgbClr val="D59ED7"/>
                </a:gs>
                <a:gs pos="0">
                  <a:srgbClr val="2DA5FF"/>
                </a:gs>
              </a:gsLst>
              <a:lin ang="2700000" scaled="1"/>
            </a:gradFill>
            <a:ln w="523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000000"/>
                  </a:solidFill>
                  <a:latin typeface="Segoe Sans Text"/>
                </a:rPr>
                <a:t> </a:t>
              </a:r>
            </a:p>
          </p:txBody>
        </p:sp>
        <p:pic>
          <p:nvPicPr>
            <p:cNvPr id="51" name="Graphic 50">
              <a:extLst>
                <a:ext uri="{FF2B5EF4-FFF2-40B4-BE49-F238E27FC236}">
                  <a16:creationId xmlns:a16="http://schemas.microsoft.com/office/drawing/2014/main" id="{BE90C4C8-60D1-4465-011D-5A42911808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5221" y="1246773"/>
              <a:ext cx="173514" cy="312325"/>
            </a:xfrm>
            <a:prstGeom prst="rect">
              <a:avLst/>
            </a:prstGeom>
          </p:spPr>
        </p:pic>
      </p:grpSp>
      <p:sp>
        <p:nvSpPr>
          <p:cNvPr id="3" name="Rectangle 2">
            <a:extLst>
              <a:ext uri="{FF2B5EF4-FFF2-40B4-BE49-F238E27FC236}">
                <a16:creationId xmlns:a16="http://schemas.microsoft.com/office/drawing/2014/main" id="{45D9D456-473C-BDDF-30CB-D5EA93FE99EE}"/>
              </a:ext>
              <a:ext uri="{C183D7F6-B498-43B3-948B-1728B52AA6E4}">
                <adec:decorative xmlns:adec="http://schemas.microsoft.com/office/drawing/2017/decorative" val="0"/>
              </a:ext>
            </a:extLst>
          </p:cNvPr>
          <p:cNvSpPr/>
          <p:nvPr/>
        </p:nvSpPr>
        <p:spPr bwMode="auto">
          <a:xfrm>
            <a:off x="8807333" y="6043750"/>
            <a:ext cx="1309398"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u="sng">
                <a:solidFill>
                  <a:schemeClr val="bg1"/>
                </a:solidFill>
                <a:hlinkClick r:id="rId10">
                  <a:extLst>
                    <a:ext uri="{A12FA001-AC4F-418D-AE19-62706E023703}">
                      <ahyp:hlinkClr xmlns:ahyp="http://schemas.microsoft.com/office/drawing/2018/hyperlinkcolor" val="tx"/>
                    </a:ext>
                  </a:extLst>
                </a:hlinkClick>
              </a:rPr>
              <a:t>Blog</a:t>
            </a:r>
            <a:r>
              <a:rPr lang="en-US" sz="1600" u="sng">
                <a:solidFill>
                  <a:schemeClr val="bg1"/>
                </a:solidFill>
              </a:rPr>
              <a:t> post</a:t>
            </a:r>
          </a:p>
        </p:txBody>
      </p:sp>
    </p:spTree>
    <p:extLst>
      <p:ext uri="{BB962C8B-B14F-4D97-AF65-F5344CB8AC3E}">
        <p14:creationId xmlns:p14="http://schemas.microsoft.com/office/powerpoint/2010/main" val="1891874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35" presetClass="path" presetSubtype="0" decel="100000" fill="hold" grpId="1" nodeType="withEffect">
                                  <p:stCondLst>
                                    <p:cond delay="0"/>
                                  </p:stCondLst>
                                  <p:childTnLst>
                                    <p:animMotion origin="layout" path="M 0.0224 0.03148 L -4.375E-6 1.48148E-6 " pathEditMode="relative" rAng="0" ptsTypes="AA">
                                      <p:cBhvr>
                                        <p:cTn id="9" dur="750" fill="hold"/>
                                        <p:tgtEl>
                                          <p:spTgt spid="27"/>
                                        </p:tgtEl>
                                        <p:attrNameLst>
                                          <p:attrName>ppt_x</p:attrName>
                                          <p:attrName>ppt_y</p:attrName>
                                        </p:attrNameLst>
                                      </p:cBhvr>
                                      <p:rCtr x="-1120" y="-1574"/>
                                    </p:animMotion>
                                  </p:childTnLst>
                                </p:cTn>
                              </p:par>
                              <p:par>
                                <p:cTn id="10" presetID="10"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35" presetClass="path" presetSubtype="0" decel="100000" fill="hold" grpId="1" nodeType="withEffect">
                                  <p:stCondLst>
                                    <p:cond delay="0"/>
                                  </p:stCondLst>
                                  <p:childTnLst>
                                    <p:animMotion origin="layout" path="M 0.0224 0.03148 L 2.22045E-16 1.48148E-6 " pathEditMode="relative" rAng="0" ptsTypes="AA">
                                      <p:cBhvr>
                                        <p:cTn id="14" dur="750" fill="hold"/>
                                        <p:tgtEl>
                                          <p:spTgt spid="31"/>
                                        </p:tgtEl>
                                        <p:attrNameLst>
                                          <p:attrName>ppt_x</p:attrName>
                                          <p:attrName>ppt_y</p:attrName>
                                        </p:attrNameLst>
                                      </p:cBhvr>
                                      <p:rCtr x="-1120" y="-1574"/>
                                    </p:animMotion>
                                  </p:childTnLst>
                                </p:cTn>
                              </p:par>
                              <p:par>
                                <p:cTn id="15" presetID="10" presetClass="entr" presetSubtype="0" fill="hold" grpId="0" nodeType="withEffect">
                                  <p:stCondLst>
                                    <p:cond delay="1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63" presetClass="path" presetSubtype="0" decel="100000" fill="hold" grpId="1" nodeType="withEffect">
                                  <p:stCondLst>
                                    <p:cond delay="100"/>
                                  </p:stCondLst>
                                  <p:childTnLst>
                                    <p:animMotion origin="layout" path="M -0.0224 -0.05047 L 1.11022E-16 3.7037E-6 " pathEditMode="relative" rAng="0" ptsTypes="AA">
                                      <p:cBhvr>
                                        <p:cTn id="19" dur="750" fill="hold"/>
                                        <p:tgtEl>
                                          <p:spTgt spid="32"/>
                                        </p:tgtEl>
                                        <p:attrNameLst>
                                          <p:attrName>ppt_x</p:attrName>
                                          <p:attrName>ppt_y</p:attrName>
                                        </p:attrNameLst>
                                      </p:cBhvr>
                                      <p:rCtr x="1120" y="2523"/>
                                    </p:animMotion>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35" presetClass="path" presetSubtype="0" decel="100000" fill="hold" grpId="1" nodeType="withEffect">
                                  <p:stCondLst>
                                    <p:cond delay="0"/>
                                  </p:stCondLst>
                                  <p:childTnLst>
                                    <p:animMotion origin="layout" path="M 0.0224 0.03148 L -4.375E-6 -1.11111E-6 " pathEditMode="relative" rAng="0" ptsTypes="AA">
                                      <p:cBhvr>
                                        <p:cTn id="24" dur="750" fill="hold"/>
                                        <p:tgtEl>
                                          <p:spTgt spid="35"/>
                                        </p:tgtEl>
                                        <p:attrNameLst>
                                          <p:attrName>ppt_x</p:attrName>
                                          <p:attrName>ppt_y</p:attrName>
                                        </p:attrNameLst>
                                      </p:cBhvr>
                                      <p:rCtr x="-1120" y="-1574"/>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63" presetClass="path" presetSubtype="0" decel="100000" fill="hold" grpId="1" nodeType="withEffect">
                                  <p:stCondLst>
                                    <p:cond delay="100"/>
                                  </p:stCondLst>
                                  <p:childTnLst>
                                    <p:animMotion origin="layout" path="M -0.02239 -0.05047 L -4.375E-6 3.7037E-6 " pathEditMode="relative" rAng="0" ptsTypes="AA">
                                      <p:cBhvr>
                                        <p:cTn id="29" dur="750" fill="hold"/>
                                        <p:tgtEl>
                                          <p:spTgt spid="17"/>
                                        </p:tgtEl>
                                        <p:attrNameLst>
                                          <p:attrName>ppt_x</p:attrName>
                                          <p:attrName>ppt_y</p:attrName>
                                        </p:attrNameLst>
                                      </p:cBhvr>
                                      <p:rCtr x="1120" y="2523"/>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63" presetClass="path" presetSubtype="0" decel="100000" fill="hold" grpId="1" nodeType="withEffect">
                                  <p:stCondLst>
                                    <p:cond delay="100"/>
                                  </p:stCondLst>
                                  <p:childTnLst>
                                    <p:animMotion origin="layout" path="M -0.02239 -0.05046 L -4.375E-6 1.11111E-6 " pathEditMode="relative" rAng="0" ptsTypes="AA">
                                      <p:cBhvr>
                                        <p:cTn id="34" dur="750" fill="hold"/>
                                        <p:tgtEl>
                                          <p:spTgt spid="18"/>
                                        </p:tgtEl>
                                        <p:attrNameLst>
                                          <p:attrName>ppt_x</p:attrName>
                                          <p:attrName>ppt_y</p:attrName>
                                        </p:attrNameLst>
                                      </p:cBhvr>
                                      <p:rCtr x="1120" y="2523"/>
                                    </p:animMotion>
                                  </p:childTnLst>
                                </p:cTn>
                              </p:par>
                              <p:par>
                                <p:cTn id="35" presetID="10" presetClass="entr" presetSubtype="0" fill="hold" nodeType="withEffect">
                                  <p:stCondLst>
                                    <p:cond delay="4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nodeType="withEffect">
                                  <p:stCondLst>
                                    <p:cond delay="400"/>
                                  </p:stCondLst>
                                  <p:childTnLst>
                                    <p:animMotion origin="layout" path="M -0.00013 0.04468 L -2.5E-6 -1.11111E-6 " pathEditMode="relative" rAng="0" ptsTypes="AA">
                                      <p:cBhvr>
                                        <p:cTn id="39" dur="500" fill="hold"/>
                                        <p:tgtEl>
                                          <p:spTgt spid="33"/>
                                        </p:tgtEl>
                                        <p:attrNameLst>
                                          <p:attrName>ppt_x</p:attrName>
                                          <p:attrName>ppt_y</p:attrName>
                                        </p:attrNameLst>
                                      </p:cBhvr>
                                      <p:rCtr x="0" y="-2245"/>
                                    </p:animMotion>
                                  </p:childTnLst>
                                </p:cTn>
                              </p:par>
                              <p:par>
                                <p:cTn id="40" presetID="10" presetClass="entr" presetSubtype="0" fill="hold" grpId="0" nodeType="withEffect">
                                  <p:stCondLst>
                                    <p:cond delay="4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400"/>
                                  </p:stCondLst>
                                  <p:childTnLst>
                                    <p:animMotion origin="layout" path="M -0.00013 0.04467 L -2.5E-6 1.11111E-6 " pathEditMode="relative" rAng="0" ptsTypes="AA">
                                      <p:cBhvr>
                                        <p:cTn id="44" dur="500" fill="hold"/>
                                        <p:tgtEl>
                                          <p:spTgt spid="14"/>
                                        </p:tgtEl>
                                        <p:attrNameLst>
                                          <p:attrName>ppt_x</p:attrName>
                                          <p:attrName>ppt_y</p:attrName>
                                        </p:attrNameLst>
                                      </p:cBhvr>
                                      <p:rCtr x="0" y="-2245"/>
                                    </p:animMotion>
                                  </p:childTnLst>
                                </p:cTn>
                              </p:par>
                              <p:par>
                                <p:cTn id="45" presetID="10" presetClass="entr" presetSubtype="0" fill="hold" nodeType="withEffect">
                                  <p:stCondLst>
                                    <p:cond delay="4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42" presetClass="path" presetSubtype="0" decel="100000" fill="hold" nodeType="withEffect">
                                  <p:stCondLst>
                                    <p:cond delay="400"/>
                                  </p:stCondLst>
                                  <p:childTnLst>
                                    <p:animMotion origin="layout" path="M -0.00013 0.04467 L 4.16667E-6 4.81481E-6 " pathEditMode="relative" rAng="0" ptsTypes="AA">
                                      <p:cBhvr>
                                        <p:cTn id="49" dur="500" fill="hold"/>
                                        <p:tgtEl>
                                          <p:spTgt spid="52"/>
                                        </p:tgtEl>
                                        <p:attrNameLst>
                                          <p:attrName>ppt_x</p:attrName>
                                          <p:attrName>ppt_y</p:attrName>
                                        </p:attrNameLst>
                                      </p:cBhvr>
                                      <p:rCtr x="0" y="-2245"/>
                                    </p:animMotion>
                                  </p:childTnLst>
                                </p:cTn>
                              </p:par>
                            </p:childTnLst>
                          </p:cTn>
                        </p:par>
                        <p:par>
                          <p:cTn id="50" fill="hold">
                            <p:stCondLst>
                              <p:cond delay="9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42" presetClass="path" presetSubtype="0" decel="100000" fill="hold" grpId="1" nodeType="withEffect">
                                  <p:stCondLst>
                                    <p:cond delay="0"/>
                                  </p:stCondLst>
                                  <p:childTnLst>
                                    <p:animMotion origin="layout" path="M 3.95833E-6 0 L 3.95833E-6 0.04352 " pathEditMode="relative" rAng="0" ptsTypes="AA">
                                      <p:cBhvr>
                                        <p:cTn id="55" dur="600" spd="-100000" fill="hold"/>
                                        <p:tgtEl>
                                          <p:spTgt spid="24"/>
                                        </p:tgtEl>
                                        <p:attrNameLst>
                                          <p:attrName>ppt_x</p:attrName>
                                          <p:attrName>ppt_y</p:attrName>
                                        </p:attrNameLst>
                                      </p:cBhvr>
                                      <p:rCtr x="0" y="2176"/>
                                    </p:animMotion>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42" presetClass="path" presetSubtype="0" decel="100000" fill="hold" grpId="1" nodeType="withEffect">
                                  <p:stCondLst>
                                    <p:cond delay="0"/>
                                  </p:stCondLst>
                                  <p:childTnLst>
                                    <p:animMotion origin="layout" path="M -4.16667E-6 -1.48148E-6 L -4.16667E-6 0.04352 " pathEditMode="relative" rAng="0" ptsTypes="AA">
                                      <p:cBhvr>
                                        <p:cTn id="60" dur="600" spd="-100000" fill="hold"/>
                                        <p:tgtEl>
                                          <p:spTgt spid="25"/>
                                        </p:tgtEl>
                                        <p:attrNameLst>
                                          <p:attrName>ppt_x</p:attrName>
                                          <p:attrName>ppt_y</p:attrName>
                                        </p:attrNameLst>
                                      </p:cBhvr>
                                      <p:rCtr x="0" y="2176"/>
                                    </p:animMotion>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42" presetClass="path" presetSubtype="0" decel="100000" fill="hold" grpId="1" nodeType="withEffect">
                                  <p:stCondLst>
                                    <p:cond delay="0"/>
                                  </p:stCondLst>
                                  <p:childTnLst>
                                    <p:animMotion origin="layout" path="M -4.58333E-6 -3.33333E-6 L -4.58333E-6 0.04352 " pathEditMode="relative" rAng="0" ptsTypes="AA">
                                      <p:cBhvr>
                                        <p:cTn id="65" dur="600" spd="-100000" fill="hold"/>
                                        <p:tgtEl>
                                          <p:spTgt spid="26"/>
                                        </p:tgtEl>
                                        <p:attrNameLst>
                                          <p:attrName>ppt_x</p:attrName>
                                          <p:attrName>ppt_y</p:attrName>
                                        </p:attrNameLst>
                                      </p:cBhvr>
                                      <p:rCtr x="0" y="2176"/>
                                    </p:animMotion>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42" presetClass="path" presetSubtype="0" decel="100000" fill="hold" grpId="1" nodeType="withEffect">
                                  <p:stCondLst>
                                    <p:cond delay="0"/>
                                  </p:stCondLst>
                                  <p:childTnLst>
                                    <p:animMotion origin="layout" path="M -2.70833E-6 -3.33333E-6 L -2.70833E-6 0.04352 " pathEditMode="relative" rAng="0" ptsTypes="AA">
                                      <p:cBhvr>
                                        <p:cTn id="70" dur="600" spd="-100000" fill="hold"/>
                                        <p:tgtEl>
                                          <p:spTgt spid="29"/>
                                        </p:tgtEl>
                                        <p:attrNameLst>
                                          <p:attrName>ppt_x</p:attrName>
                                          <p:attrName>ppt_y</p:attrName>
                                        </p:attrNameLst>
                                      </p:cBhvr>
                                      <p:rCtr x="0" y="2176"/>
                                    </p:animMotion>
                                  </p:childTnLst>
                                </p:cTn>
                              </p:par>
                              <p:par>
                                <p:cTn id="71" presetID="22" presetClass="entr" presetSubtype="8"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wipe(left)">
                                      <p:cBhvr>
                                        <p:cTn id="73" dur="500"/>
                                        <p:tgtEl>
                                          <p:spTgt spid="4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42" presetClass="path" presetSubtype="0" decel="100000" fill="hold" grpId="1" nodeType="withEffect">
                                  <p:stCondLst>
                                    <p:cond delay="0"/>
                                  </p:stCondLst>
                                  <p:childTnLst>
                                    <p:animMotion origin="layout" path="M -2.70833E-6 -3.33333E-6 L -2.70833E-6 0.04352 " pathEditMode="relative" rAng="0" ptsTypes="AA">
                                      <p:cBhvr>
                                        <p:cTn id="78" dur="6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7" grpId="0" animBg="1"/>
      <p:bldP spid="27" grpId="1" animBg="1"/>
      <p:bldP spid="31" grpId="0" animBg="1"/>
      <p:bldP spid="31" grpId="1" animBg="1"/>
      <p:bldP spid="35" grpId="0" animBg="1"/>
      <p:bldP spid="35" grpId="1" animBg="1"/>
      <p:bldP spid="17" grpId="0" animBg="1"/>
      <p:bldP spid="17" grpId="1" animBg="1"/>
      <p:bldP spid="32" grpId="0" animBg="1"/>
      <p:bldP spid="32" grpId="1" animBg="1"/>
      <p:bldP spid="18" grpId="0" animBg="1"/>
      <p:bldP spid="18" grpId="1" animBg="1"/>
      <p:bldP spid="14" grpId="0" animBg="1"/>
      <p:bldP spid="14" grpId="1" animBg="1"/>
      <p:bldP spid="24" grpId="0"/>
      <p:bldP spid="24" grpId="1"/>
      <p:bldP spid="25" grpId="0"/>
      <p:bldP spid="25" grpId="1"/>
      <p:bldP spid="26" grpId="0"/>
      <p:bldP spid="26" grpId="1"/>
      <p:bldP spid="29" grpId="0"/>
      <p:bldP spid="29" grpId="1"/>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AD3CDC-F073-6AA3-54A7-769CF256778E}"/>
              </a:ext>
            </a:extLst>
          </p:cNvPr>
          <p:cNvSpPr txBox="1"/>
          <p:nvPr/>
        </p:nvSpPr>
        <p:spPr>
          <a:xfrm flipH="1">
            <a:off x="915274" y="1709916"/>
            <a:ext cx="2490956" cy="307777"/>
          </a:xfrm>
          <a:prstGeom prst="rect">
            <a:avLst/>
          </a:prstGeom>
          <a:noFill/>
        </p:spPr>
        <p:txBody>
          <a:bodyPr wrap="square" lIns="0" tIns="0" rIns="0" bIns="0" rtlCol="0" anchor="t">
            <a:spAutoFit/>
          </a:bodyPr>
          <a:lstStyle/>
          <a:p>
            <a:pPr defTabSz="932472" fontAlgn="base">
              <a:spcBef>
                <a:spcPts val="1200"/>
              </a:spcBef>
              <a:spcAft>
                <a:spcPts val="800"/>
              </a:spcAft>
            </a:pPr>
            <a:r>
              <a:rPr lang="en-US" sz="2000" kern="0">
                <a:ln w="0"/>
                <a:cs typeface="Segoe Sans Text"/>
              </a:rPr>
              <a:t>Three</a:t>
            </a:r>
            <a:r>
              <a:rPr lang="en-US" sz="2000">
                <a:latin typeface="Segoe Sans Display Semibold"/>
                <a:cs typeface="Segoe Sans Display Semibold"/>
              </a:rPr>
              <a:t> </a:t>
            </a:r>
            <a:r>
              <a:rPr lang="en-US" sz="2000" kern="0">
                <a:ln w="0"/>
                <a:cs typeface="Segoe Sans Text"/>
              </a:rPr>
              <a:t>options</a:t>
            </a:r>
            <a:r>
              <a:rPr lang="en-US" sz="2000">
                <a:latin typeface="Segoe Sans Display Semibold"/>
                <a:cs typeface="Segoe Sans Display Semibold"/>
              </a:rPr>
              <a:t>: </a:t>
            </a:r>
          </a:p>
        </p:txBody>
      </p:sp>
      <p:sp>
        <p:nvSpPr>
          <p:cNvPr id="3" name="Rectangle: Rounded Corners 2">
            <a:extLst>
              <a:ext uri="{FF2B5EF4-FFF2-40B4-BE49-F238E27FC236}">
                <a16:creationId xmlns:a16="http://schemas.microsoft.com/office/drawing/2014/main" id="{1DA3F997-1E51-34B7-5B32-D89A8FE4DE11}"/>
              </a:ext>
              <a:ext uri="{C183D7F6-B498-43B3-948B-1728B52AA6E4}">
                <adec:decorative xmlns:adec="http://schemas.microsoft.com/office/drawing/2017/decorative" val="0"/>
              </a:ext>
            </a:extLst>
          </p:cNvPr>
          <p:cNvSpPr/>
          <p:nvPr/>
        </p:nvSpPr>
        <p:spPr bwMode="auto">
          <a:xfrm>
            <a:off x="880400" y="2199682"/>
            <a:ext cx="3762843" cy="1073349"/>
          </a:xfrm>
          <a:prstGeom prst="roundRect">
            <a:avLst>
              <a:gd name="adj" fmla="val 3836"/>
            </a:avLst>
          </a:prstGeom>
          <a:solidFill>
            <a:srgbClr val="FFFFFF">
              <a:alpha val="90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274320" bIns="182880" numCol="1" spcCol="0" rtlCol="0" fromWordArt="0" anchor="t" anchorCtr="0" forceAA="0" compatLnSpc="1">
            <a:prstTxWarp prst="textNoShape">
              <a:avLst/>
            </a:prstTxWarp>
            <a:noAutofit/>
          </a:bodyPr>
          <a:lstStyle/>
          <a:p>
            <a:pPr>
              <a:spcAft>
                <a:spcPts val="600"/>
              </a:spcAft>
              <a:defRPr/>
            </a:pPr>
            <a:r>
              <a:rPr lang="en-US" sz="2000" b="1">
                <a:gradFill>
                  <a:gsLst>
                    <a:gs pos="57000">
                      <a:schemeClr val="accent1"/>
                    </a:gs>
                    <a:gs pos="0">
                      <a:schemeClr val="accent6"/>
                    </a:gs>
                  </a:gsLst>
                  <a:lin ang="3000000" scaled="0"/>
                </a:gradFill>
              </a:rPr>
              <a:t>Free tier</a:t>
            </a:r>
          </a:p>
          <a:p>
            <a:pPr>
              <a:defRPr/>
            </a:pPr>
            <a:r>
              <a:rPr lang="en-US" sz="1600">
                <a:solidFill>
                  <a:schemeClr val="tx1"/>
                </a:solidFill>
              </a:rPr>
              <a:t>Free access to Azure services</a:t>
            </a:r>
          </a:p>
        </p:txBody>
      </p:sp>
      <p:sp>
        <p:nvSpPr>
          <p:cNvPr id="6" name="Rectangle: Rounded Corners 5">
            <a:extLst>
              <a:ext uri="{FF2B5EF4-FFF2-40B4-BE49-F238E27FC236}">
                <a16:creationId xmlns:a16="http://schemas.microsoft.com/office/drawing/2014/main" id="{70814CE6-4FC8-225C-B412-0D79E0640B77}"/>
              </a:ext>
              <a:ext uri="{C183D7F6-B498-43B3-948B-1728B52AA6E4}">
                <adec:decorative xmlns:adec="http://schemas.microsoft.com/office/drawing/2017/decorative" val="0"/>
              </a:ext>
            </a:extLst>
          </p:cNvPr>
          <p:cNvSpPr/>
          <p:nvPr/>
        </p:nvSpPr>
        <p:spPr bwMode="auto">
          <a:xfrm>
            <a:off x="880401" y="3355290"/>
            <a:ext cx="3762842" cy="1073349"/>
          </a:xfrm>
          <a:prstGeom prst="roundRect">
            <a:avLst>
              <a:gd name="adj" fmla="val 3836"/>
            </a:avLst>
          </a:prstGeom>
          <a:solidFill>
            <a:srgbClr val="FFFFFF">
              <a:alpha val="90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274320" bIns="182880" numCol="1" spcCol="0" rtlCol="0" fromWordArt="0" anchor="t" anchorCtr="0" forceAA="0" compatLnSpc="1">
            <a:prstTxWarp prst="textNoShape">
              <a:avLst/>
            </a:prstTxWarp>
            <a:noAutofit/>
          </a:bodyPr>
          <a:lstStyle/>
          <a:p>
            <a:pPr>
              <a:spcAft>
                <a:spcPts val="600"/>
              </a:spcAft>
              <a:defRPr/>
            </a:pPr>
            <a:r>
              <a:rPr lang="en-US" sz="2000" b="1">
                <a:gradFill>
                  <a:gsLst>
                    <a:gs pos="57000">
                      <a:schemeClr val="accent1"/>
                    </a:gs>
                    <a:gs pos="0">
                      <a:schemeClr val="accent6"/>
                    </a:gs>
                  </a:gsLst>
                  <a:lin ang="3000000" scaled="0"/>
                </a:gradFill>
              </a:rPr>
              <a:t>Pay-as-you-go</a:t>
            </a:r>
          </a:p>
          <a:p>
            <a:pPr>
              <a:spcAft>
                <a:spcPts val="1200"/>
              </a:spcAft>
              <a:defRPr/>
            </a:pPr>
            <a:r>
              <a:rPr lang="en-US" sz="1600">
                <a:solidFill>
                  <a:schemeClr val="tx1"/>
                </a:solidFill>
              </a:rPr>
              <a:t>A consumption-based model</a:t>
            </a:r>
          </a:p>
        </p:txBody>
      </p:sp>
      <p:sp>
        <p:nvSpPr>
          <p:cNvPr id="9" name="Rectangle: Rounded Corners 8">
            <a:extLst>
              <a:ext uri="{FF2B5EF4-FFF2-40B4-BE49-F238E27FC236}">
                <a16:creationId xmlns:a16="http://schemas.microsoft.com/office/drawing/2014/main" id="{152A7A0A-ECBB-EAFA-D426-4B968716B790}"/>
              </a:ext>
              <a:ext uri="{C183D7F6-B498-43B3-948B-1728B52AA6E4}">
                <adec:decorative xmlns:adec="http://schemas.microsoft.com/office/drawing/2017/decorative" val="0"/>
              </a:ext>
            </a:extLst>
          </p:cNvPr>
          <p:cNvSpPr/>
          <p:nvPr/>
        </p:nvSpPr>
        <p:spPr bwMode="auto">
          <a:xfrm>
            <a:off x="880400" y="4510898"/>
            <a:ext cx="3762842" cy="1073349"/>
          </a:xfrm>
          <a:prstGeom prst="roundRect">
            <a:avLst>
              <a:gd name="adj" fmla="val 3836"/>
            </a:avLst>
          </a:prstGeom>
          <a:solidFill>
            <a:srgbClr val="FFFFFF">
              <a:alpha val="90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274320" bIns="182880" numCol="1" spcCol="0" rtlCol="0" fromWordArt="0" anchor="t" anchorCtr="0" forceAA="0" compatLnSpc="1">
            <a:prstTxWarp prst="textNoShape">
              <a:avLst/>
            </a:prstTxWarp>
            <a:noAutofit/>
          </a:bodyPr>
          <a:lstStyle/>
          <a:p>
            <a:pPr>
              <a:spcAft>
                <a:spcPts val="600"/>
              </a:spcAft>
              <a:defRPr/>
            </a:pPr>
            <a:r>
              <a:rPr lang="en-US" sz="2000" b="1">
                <a:gradFill>
                  <a:gsLst>
                    <a:gs pos="57000">
                      <a:schemeClr val="accent1"/>
                    </a:gs>
                    <a:gs pos="0">
                      <a:schemeClr val="accent6"/>
                    </a:gs>
                  </a:gsLst>
                  <a:lin ang="3000000" scaled="0"/>
                </a:gradFill>
              </a:rPr>
              <a:t>Commitment-based offers</a:t>
            </a:r>
          </a:p>
          <a:p>
            <a:pPr>
              <a:defRPr/>
            </a:pPr>
            <a:r>
              <a:rPr lang="en-US" sz="1600">
                <a:solidFill>
                  <a:schemeClr val="tx1"/>
                </a:solidFill>
              </a:rPr>
              <a:t>Based on consistent usage</a:t>
            </a:r>
          </a:p>
        </p:txBody>
      </p:sp>
      <p:pic>
        <p:nvPicPr>
          <p:cNvPr id="332" name="Graphic 331">
            <a:extLst>
              <a:ext uri="{FF2B5EF4-FFF2-40B4-BE49-F238E27FC236}">
                <a16:creationId xmlns:a16="http://schemas.microsoft.com/office/drawing/2014/main" id="{3C12DC88-4E93-74C8-15F5-1DD0BC8278D2}"/>
              </a:ext>
              <a:ext uri="{C183D7F6-B498-43B3-948B-1728B52AA6E4}">
                <adec:decorative xmlns:adec="http://schemas.microsoft.com/office/drawing/2017/decorative" val="1"/>
              </a:ext>
            </a:extLst>
          </p:cNvPr>
          <p:cNvPicPr>
            <a:picLocks noChangeAspect="1"/>
          </p:cNvPicPr>
          <p:nvPr/>
        </p:nvPicPr>
        <p:blipFill>
          <a:blip r:embed="rId3">
            <a:alphaModFix amt="90000"/>
            <a:extLst>
              <a:ext uri="{96DAC541-7B7A-43D3-8B79-37D633B846F1}">
                <asvg:svgBlip xmlns:asvg="http://schemas.microsoft.com/office/drawing/2016/SVG/main" r:embed="rId4"/>
              </a:ext>
            </a:extLst>
          </a:blip>
          <a:stretch>
            <a:fillRect/>
          </a:stretch>
        </p:blipFill>
        <p:spPr>
          <a:xfrm>
            <a:off x="4307247" y="146798"/>
            <a:ext cx="7733752" cy="6858001"/>
          </a:xfrm>
          <a:prstGeom prst="rect">
            <a:avLst/>
          </a:prstGeom>
        </p:spPr>
      </p:pic>
      <p:sp>
        <p:nvSpPr>
          <p:cNvPr id="26" name="Rectangle 25">
            <a:extLst>
              <a:ext uri="{FF2B5EF4-FFF2-40B4-BE49-F238E27FC236}">
                <a16:creationId xmlns:a16="http://schemas.microsoft.com/office/drawing/2014/main" id="{CC5E9B1C-5F64-3449-7384-867218E8C373}"/>
              </a:ext>
              <a:ext uri="{C183D7F6-B498-43B3-948B-1728B52AA6E4}">
                <adec:decorative xmlns:adec="http://schemas.microsoft.com/office/drawing/2017/decorative" val="1"/>
              </a:ext>
            </a:extLst>
          </p:cNvPr>
          <p:cNvSpPr/>
          <p:nvPr/>
        </p:nvSpPr>
        <p:spPr bwMode="auto">
          <a:xfrm>
            <a:off x="0" y="5910194"/>
            <a:ext cx="12192000" cy="654380"/>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a:solidFill>
                <a:schemeClr val="bg1"/>
              </a:solidFill>
              <a:latin typeface="+mj-lt"/>
            </a:endParaRPr>
          </a:p>
        </p:txBody>
      </p:sp>
      <p:sp>
        <p:nvSpPr>
          <p:cNvPr id="28" name="TextBox 27">
            <a:extLst>
              <a:ext uri="{FF2B5EF4-FFF2-40B4-BE49-F238E27FC236}">
                <a16:creationId xmlns:a16="http://schemas.microsoft.com/office/drawing/2014/main" id="{754FF40B-8D24-AA91-521C-DF4F79706E25}"/>
              </a:ext>
            </a:extLst>
          </p:cNvPr>
          <p:cNvSpPr txBox="1"/>
          <p:nvPr/>
        </p:nvSpPr>
        <p:spPr>
          <a:xfrm flipH="1">
            <a:off x="880400" y="6072629"/>
            <a:ext cx="1530631" cy="284693"/>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2000">
                <a:solidFill>
                  <a:srgbClr val="EAD1EB"/>
                </a:solidFill>
                <a:latin typeface="Segoe Sans Display Semibold" pitchFamily="2" charset="0"/>
                <a:cs typeface="Segoe Sans Display Semibold" pitchFamily="2" charset="0"/>
              </a:rPr>
              <a:t>Resources: </a:t>
            </a:r>
          </a:p>
        </p:txBody>
      </p:sp>
      <p:sp>
        <p:nvSpPr>
          <p:cNvPr id="31" name="Rectangle 30">
            <a:extLst>
              <a:ext uri="{FF2B5EF4-FFF2-40B4-BE49-F238E27FC236}">
                <a16:creationId xmlns:a16="http://schemas.microsoft.com/office/drawing/2014/main" id="{8AD806F4-2639-1478-6F49-DB86932897D9}"/>
              </a:ext>
              <a:ext uri="{C183D7F6-B498-43B3-948B-1728B52AA6E4}">
                <adec:decorative xmlns:adec="http://schemas.microsoft.com/office/drawing/2017/decorative" val="0"/>
              </a:ext>
            </a:extLst>
          </p:cNvPr>
          <p:cNvSpPr/>
          <p:nvPr/>
        </p:nvSpPr>
        <p:spPr bwMode="auto">
          <a:xfrm>
            <a:off x="2411032" y="6105638"/>
            <a:ext cx="1745214" cy="2290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a:spcAft>
                <a:spcPts val="200"/>
              </a:spcAft>
              <a:buClr>
                <a:schemeClr val="tx1"/>
              </a:buClr>
              <a:buSzPct val="100000"/>
              <a:defRPr/>
            </a:pPr>
            <a:r>
              <a:rPr lang="en-US" sz="1600">
                <a:solidFill>
                  <a:schemeClr val="bg1"/>
                </a:solidFill>
                <a:hlinkClick r:id="rId5">
                  <a:extLst>
                    <a:ext uri="{A12FA001-AC4F-418D-AE19-62706E023703}">
                      <ahyp:hlinkClr xmlns:ahyp="http://schemas.microsoft.com/office/drawing/2018/hyperlinkcolor" val="tx"/>
                    </a:ext>
                  </a:extLst>
                </a:hlinkClick>
              </a:rPr>
              <a:t>MS Learn docs </a:t>
            </a:r>
            <a:endParaRPr lang="en-US" sz="1600">
              <a:solidFill>
                <a:schemeClr val="bg1"/>
              </a:solidFill>
              <a:cs typeface="Segoe Sans Display" pitchFamily="2" charset="0"/>
            </a:endParaRPr>
          </a:p>
        </p:txBody>
      </p:sp>
      <p:sp>
        <p:nvSpPr>
          <p:cNvPr id="32" name="Rectangle 31">
            <a:extLst>
              <a:ext uri="{FF2B5EF4-FFF2-40B4-BE49-F238E27FC236}">
                <a16:creationId xmlns:a16="http://schemas.microsoft.com/office/drawing/2014/main" id="{4533910B-3F2C-8775-8B67-31212C0CD945}"/>
              </a:ext>
              <a:ext uri="{C183D7F6-B498-43B3-948B-1728B52AA6E4}">
                <adec:decorative xmlns:adec="http://schemas.microsoft.com/office/drawing/2017/decorative" val="0"/>
              </a:ext>
            </a:extLst>
          </p:cNvPr>
          <p:cNvSpPr/>
          <p:nvPr/>
        </p:nvSpPr>
        <p:spPr bwMode="auto">
          <a:xfrm>
            <a:off x="4433571" y="6105638"/>
            <a:ext cx="1927976" cy="2290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a:spcAft>
                <a:spcPts val="200"/>
              </a:spcAft>
              <a:buClr>
                <a:schemeClr val="tx1"/>
              </a:buClr>
              <a:buSzPct val="100000"/>
              <a:defRPr/>
            </a:pPr>
            <a:r>
              <a:rPr lang="en-US" sz="1600" u="sng">
                <a:solidFill>
                  <a:schemeClr val="bg1"/>
                </a:solidFill>
                <a:hlinkClick r:id="rId6">
                  <a:extLst>
                    <a:ext uri="{A12FA001-AC4F-418D-AE19-62706E023703}">
                      <ahyp:hlinkClr xmlns:ahyp="http://schemas.microsoft.com/office/drawing/2018/hyperlinkcolor" val="tx"/>
                    </a:ext>
                  </a:extLst>
                </a:hlinkClick>
              </a:rPr>
              <a:t>Skilling resources</a:t>
            </a:r>
            <a:endParaRPr lang="en-US" sz="1600">
              <a:solidFill>
                <a:schemeClr val="bg1"/>
              </a:solidFill>
              <a:cs typeface="Segoe Sans Display" pitchFamily="2" charset="0"/>
            </a:endParaRPr>
          </a:p>
        </p:txBody>
      </p:sp>
      <p:sp>
        <p:nvSpPr>
          <p:cNvPr id="33" name="Rectangle 32">
            <a:extLst>
              <a:ext uri="{FF2B5EF4-FFF2-40B4-BE49-F238E27FC236}">
                <a16:creationId xmlns:a16="http://schemas.microsoft.com/office/drawing/2014/main" id="{26E436C7-6A32-10CC-87A7-7E64C457848D}"/>
              </a:ext>
              <a:ext uri="{C183D7F6-B498-43B3-948B-1728B52AA6E4}">
                <adec:decorative xmlns:adec="http://schemas.microsoft.com/office/drawing/2017/decorative" val="0"/>
              </a:ext>
            </a:extLst>
          </p:cNvPr>
          <p:cNvSpPr/>
          <p:nvPr/>
        </p:nvSpPr>
        <p:spPr bwMode="auto">
          <a:xfrm>
            <a:off x="6638872" y="6100080"/>
            <a:ext cx="1610584" cy="268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a:spcAft>
                <a:spcPts val="200"/>
              </a:spcAft>
              <a:buClr>
                <a:schemeClr val="tx1"/>
              </a:buClr>
              <a:buSzPct val="100000"/>
              <a:defRPr/>
            </a:pPr>
            <a:r>
              <a:rPr lang="en-US" sz="1600" u="sng">
                <a:solidFill>
                  <a:schemeClr val="bg1"/>
                </a:solidFill>
                <a:hlinkClick r:id="rId7">
                  <a:extLst>
                    <a:ext uri="{A12FA001-AC4F-418D-AE19-62706E023703}">
                      <ahyp:hlinkClr xmlns:ahyp="http://schemas.microsoft.com/office/drawing/2018/hyperlinkcolor" val="tx"/>
                    </a:ext>
                  </a:extLst>
                </a:hlinkClick>
              </a:rPr>
              <a:t>Pricing FAQs</a:t>
            </a:r>
            <a:r>
              <a:rPr lang="en-US" sz="1600">
                <a:solidFill>
                  <a:schemeClr val="bg1"/>
                </a:solidFill>
              </a:rPr>
              <a:t> </a:t>
            </a:r>
            <a:endParaRPr lang="en-US" sz="1600">
              <a:solidFill>
                <a:schemeClr val="bg1"/>
              </a:solidFill>
              <a:cs typeface="Segoe Sans Display" pitchFamily="2" charset="0"/>
            </a:endParaRPr>
          </a:p>
        </p:txBody>
      </p:sp>
      <p:sp>
        <p:nvSpPr>
          <p:cNvPr id="34" name="Rectangle 33">
            <a:extLst>
              <a:ext uri="{FF2B5EF4-FFF2-40B4-BE49-F238E27FC236}">
                <a16:creationId xmlns:a16="http://schemas.microsoft.com/office/drawing/2014/main" id="{1D1808AA-60A0-2D19-8006-BAE946A90A36}"/>
              </a:ext>
              <a:ext uri="{C183D7F6-B498-43B3-948B-1728B52AA6E4}">
                <adec:decorative xmlns:adec="http://schemas.microsoft.com/office/drawing/2017/decorative" val="0"/>
              </a:ext>
            </a:extLst>
          </p:cNvPr>
          <p:cNvSpPr/>
          <p:nvPr/>
        </p:nvSpPr>
        <p:spPr bwMode="auto">
          <a:xfrm>
            <a:off x="8526781" y="6100081"/>
            <a:ext cx="2458139" cy="245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a:spcAft>
                <a:spcPts val="200"/>
              </a:spcAft>
              <a:buClr>
                <a:schemeClr val="tx1"/>
              </a:buClr>
              <a:buSzPct val="100000"/>
              <a:defRPr/>
            </a:pPr>
            <a:r>
              <a:rPr lang="en-US" sz="1600">
                <a:solidFill>
                  <a:schemeClr val="bg1"/>
                </a:solidFill>
                <a:hlinkClick r:id="rId8">
                  <a:extLst>
                    <a:ext uri="{A12FA001-AC4F-418D-AE19-62706E023703}">
                      <ahyp:hlinkClr xmlns:ahyp="http://schemas.microsoft.com/office/drawing/2018/hyperlinkcolor" val="tx"/>
                    </a:ext>
                  </a:extLst>
                </a:hlinkClick>
              </a:rPr>
              <a:t>Video series</a:t>
            </a:r>
            <a:endParaRPr lang="en-US" sz="1600">
              <a:solidFill>
                <a:schemeClr val="bg1"/>
              </a:solidFill>
              <a:cs typeface="Segoe Sans Display" pitchFamily="2" charset="0"/>
            </a:endParaRPr>
          </a:p>
        </p:txBody>
      </p:sp>
      <p:sp>
        <p:nvSpPr>
          <p:cNvPr id="5" name="TextBox 4">
            <a:extLst>
              <a:ext uri="{FF2B5EF4-FFF2-40B4-BE49-F238E27FC236}">
                <a16:creationId xmlns:a16="http://schemas.microsoft.com/office/drawing/2014/main" id="{300AA7F9-E1A5-D6F7-96EA-BF6A0D5897B9}"/>
              </a:ext>
            </a:extLst>
          </p:cNvPr>
          <p:cNvSpPr txBox="1"/>
          <p:nvPr/>
        </p:nvSpPr>
        <p:spPr>
          <a:xfrm>
            <a:off x="587169" y="1100328"/>
            <a:ext cx="10917893" cy="307777"/>
          </a:xfrm>
          <a:prstGeom prst="rect">
            <a:avLst/>
          </a:prstGeom>
          <a:noFill/>
        </p:spPr>
        <p:txBody>
          <a:bodyPr wrap="square" lIns="0" tIns="0" rIns="0" bIns="0" anchor="t">
            <a:spAutoFit/>
          </a:bodyPr>
          <a:lstStyle/>
          <a:p>
            <a:pPr>
              <a:defRPr/>
            </a:pPr>
            <a:r>
              <a:rPr lang="en-US" sz="2000" kern="0">
                <a:ln w="0"/>
                <a:latin typeface="Segoe Sans Text Semibold"/>
                <a:cs typeface="Segoe Sans Text"/>
              </a:rPr>
              <a:t>How to navigate Azure pricing</a:t>
            </a:r>
          </a:p>
        </p:txBody>
      </p:sp>
      <p:sp>
        <p:nvSpPr>
          <p:cNvPr id="2" name="Title 1">
            <a:extLst>
              <a:ext uri="{FF2B5EF4-FFF2-40B4-BE49-F238E27FC236}">
                <a16:creationId xmlns:a16="http://schemas.microsoft.com/office/drawing/2014/main" id="{D8F2E69C-F4E6-857F-67C3-235F04633252}"/>
              </a:ext>
            </a:extLst>
          </p:cNvPr>
          <p:cNvSpPr>
            <a:spLocks noGrp="1"/>
          </p:cNvSpPr>
          <p:nvPr>
            <p:ph type="title"/>
          </p:nvPr>
        </p:nvSpPr>
        <p:spPr>
          <a:xfrm>
            <a:off x="588263" y="457200"/>
            <a:ext cx="11018520" cy="492443"/>
          </a:xfrm>
        </p:spPr>
        <p:txBody>
          <a:bodyPr/>
          <a:lstStyle/>
          <a:p>
            <a:r>
              <a:rPr lang="en-US" sz="3200">
                <a:ea typeface="+mj-lt"/>
                <a:cs typeface="+mj-lt"/>
              </a:rPr>
              <a:t>Understanding cloud costs</a:t>
            </a:r>
            <a:endParaRPr lang="en-US" sz="3200">
              <a:solidFill>
                <a:srgbClr val="000000"/>
              </a:solidFill>
              <a:ea typeface="+mj-lt"/>
              <a:cs typeface="+mj-lt"/>
            </a:endParaRPr>
          </a:p>
        </p:txBody>
      </p:sp>
    </p:spTree>
    <p:extLst>
      <p:ext uri="{BB962C8B-B14F-4D97-AF65-F5344CB8AC3E}">
        <p14:creationId xmlns:p14="http://schemas.microsoft.com/office/powerpoint/2010/main" val="3135340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5E-6 -4.44444E-6 L -2.5E-6 0.04352 " pathEditMode="relative" rAng="0" ptsTypes="AA">
                                      <p:cBhvr>
                                        <p:cTn id="9" dur="600" spd="-100000" fill="hold"/>
                                        <p:tgtEl>
                                          <p:spTgt spid="7"/>
                                        </p:tgtEl>
                                        <p:attrNameLst>
                                          <p:attrName>ppt_x</p:attrName>
                                          <p:attrName>ppt_y</p:attrName>
                                        </p:attrNameLst>
                                      </p:cBhvr>
                                      <p:rCtr x="0" y="2176"/>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2.5E-6 -4.44444E-6 L -2.5E-6 0.04352 " pathEditMode="relative" rAng="0" ptsTypes="AA">
                                      <p:cBhvr>
                                        <p:cTn id="15" dur="600" spd="-100000" fill="hold"/>
                                        <p:tgtEl>
                                          <p:spTgt spid="3"/>
                                        </p:tgtEl>
                                        <p:attrNameLst>
                                          <p:attrName>ppt_x</p:attrName>
                                          <p:attrName>ppt_y</p:attrName>
                                        </p:attrNameLst>
                                      </p:cBhvr>
                                      <p:rCtr x="0" y="2176"/>
                                    </p:animMotion>
                                  </p:childTnLst>
                                </p:cTn>
                              </p:par>
                              <p:par>
                                <p:cTn id="16" presetID="10" presetClass="entr" presetSubtype="0" fill="hold" grpId="0" nodeType="withEffect">
                                  <p:stCondLst>
                                    <p:cond delay="1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42" presetClass="path" presetSubtype="0" decel="100000" fill="hold" grpId="1" nodeType="withEffect">
                                  <p:stCondLst>
                                    <p:cond delay="150"/>
                                  </p:stCondLst>
                                  <p:childTnLst>
                                    <p:animMotion origin="layout" path="M -2.5E-6 -2.96296E-6 L -2.5E-6 0.04352 " pathEditMode="relative" rAng="0" ptsTypes="AA">
                                      <p:cBhvr>
                                        <p:cTn id="20" dur="600" spd="-100000" fill="hold"/>
                                        <p:tgtEl>
                                          <p:spTgt spid="6"/>
                                        </p:tgtEl>
                                        <p:attrNameLst>
                                          <p:attrName>ppt_x</p:attrName>
                                          <p:attrName>ppt_y</p:attrName>
                                        </p:attrNameLst>
                                      </p:cBhvr>
                                      <p:rCtr x="0" y="2176"/>
                                    </p:animMotion>
                                  </p:childTnLst>
                                </p:cTn>
                              </p:par>
                              <p:par>
                                <p:cTn id="21" presetID="10" presetClass="entr" presetSubtype="0" fill="hold" grpId="0" nodeType="withEffect">
                                  <p:stCondLst>
                                    <p:cond delay="3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300"/>
                                  </p:stCondLst>
                                  <p:childTnLst>
                                    <p:animMotion origin="layout" path="M -2.5E-6 -1.48148E-6 L -2.5E-6 0.04352 " pathEditMode="relative" rAng="0" ptsTypes="AA">
                                      <p:cBhvr>
                                        <p:cTn id="25" dur="600" spd="-100000" fill="hold"/>
                                        <p:tgtEl>
                                          <p:spTgt spid="9"/>
                                        </p:tgtEl>
                                        <p:attrNameLst>
                                          <p:attrName>ppt_x</p:attrName>
                                          <p:attrName>ppt_y</p:attrName>
                                        </p:attrNameLst>
                                      </p:cBhvr>
                                      <p:rCtr x="0" y="2176"/>
                                    </p:animMotion>
                                  </p:childTnLst>
                                </p:cTn>
                              </p:par>
                              <p:par>
                                <p:cTn id="26" presetID="22" presetClass="entr" presetSubtype="8" fill="hold" grpId="0" nodeType="withEffect">
                                  <p:stCondLst>
                                    <p:cond delay="30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42" presetClass="path" presetSubtype="0" decel="100000" fill="hold" grpId="1" nodeType="withEffect">
                                  <p:stCondLst>
                                    <p:cond delay="750"/>
                                  </p:stCondLst>
                                  <p:childTnLst>
                                    <p:animMotion origin="layout" path="M 2.29167E-6 -1.85185E-6 L 2.29167E-6 0.04352 " pathEditMode="relative" rAng="0" ptsTypes="AA">
                                      <p:cBhvr>
                                        <p:cTn id="33" dur="600" spd="-100000" fill="hold"/>
                                        <p:tgtEl>
                                          <p:spTgt spid="31"/>
                                        </p:tgtEl>
                                        <p:attrNameLst>
                                          <p:attrName>ppt_x</p:attrName>
                                          <p:attrName>ppt_y</p:attrName>
                                        </p:attrNameLst>
                                      </p:cBhvr>
                                      <p:rCtr x="0" y="2176"/>
                                    </p:animMotion>
                                  </p:childTnLst>
                                </p:cTn>
                              </p:par>
                              <p:par>
                                <p:cTn id="34" presetID="10" presetClass="entr" presetSubtype="0" fill="hold" grpId="0" nodeType="withEffect">
                                  <p:stCondLst>
                                    <p:cond delay="75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42" presetClass="path" presetSubtype="0" decel="100000" fill="hold" grpId="1" nodeType="withEffect">
                                  <p:stCondLst>
                                    <p:cond delay="750"/>
                                  </p:stCondLst>
                                  <p:childTnLst>
                                    <p:animMotion origin="layout" path="M -1.875E-6 2.59259E-6 L -1.875E-6 0.04352 " pathEditMode="relative" rAng="0" ptsTypes="AA">
                                      <p:cBhvr>
                                        <p:cTn id="38" dur="600" spd="-100000" fill="hold"/>
                                        <p:tgtEl>
                                          <p:spTgt spid="32"/>
                                        </p:tgtEl>
                                        <p:attrNameLst>
                                          <p:attrName>ppt_x</p:attrName>
                                          <p:attrName>ppt_y</p:attrName>
                                        </p:attrNameLst>
                                      </p:cBhvr>
                                      <p:rCtr x="0" y="2176"/>
                                    </p:animMotion>
                                  </p:childTnLst>
                                </p:cTn>
                              </p:par>
                              <p:par>
                                <p:cTn id="39" presetID="10" presetClass="entr" presetSubtype="0" fill="hold" grpId="0" nodeType="withEffect">
                                  <p:stCondLst>
                                    <p:cond delay="7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42" presetClass="path" presetSubtype="0" decel="100000" fill="hold" grpId="1" nodeType="withEffect">
                                  <p:stCondLst>
                                    <p:cond delay="750"/>
                                  </p:stCondLst>
                                  <p:childTnLst>
                                    <p:animMotion origin="layout" path="M -2.91667E-6 -1.48148E-6 L -2.91667E-6 0.04352 " pathEditMode="relative" rAng="0" ptsTypes="AA">
                                      <p:cBhvr>
                                        <p:cTn id="43" dur="600" spd="-100000" fill="hold"/>
                                        <p:tgtEl>
                                          <p:spTgt spid="33"/>
                                        </p:tgtEl>
                                        <p:attrNameLst>
                                          <p:attrName>ppt_x</p:attrName>
                                          <p:attrName>ppt_y</p:attrName>
                                        </p:attrNameLst>
                                      </p:cBhvr>
                                      <p:rCtr x="0" y="2176"/>
                                    </p:animMotion>
                                  </p:childTnLst>
                                </p:cTn>
                              </p:par>
                              <p:par>
                                <p:cTn id="44" presetID="10" presetClass="entr" presetSubtype="0" fill="hold" grpId="0" nodeType="withEffect">
                                  <p:stCondLst>
                                    <p:cond delay="75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42" presetClass="path" presetSubtype="0" decel="100000" fill="hold" grpId="1" nodeType="withEffect">
                                  <p:stCondLst>
                                    <p:cond delay="750"/>
                                  </p:stCondLst>
                                  <p:childTnLst>
                                    <p:animMotion origin="layout" path="M -2.08333E-7 2.59259E-6 L -2.08333E-7 0.04352 " pathEditMode="relative" rAng="0" ptsTypes="AA">
                                      <p:cBhvr>
                                        <p:cTn id="48" dur="600" spd="-100000" fill="hold"/>
                                        <p:tgtEl>
                                          <p:spTgt spid="34"/>
                                        </p:tgtEl>
                                        <p:attrNameLst>
                                          <p:attrName>ppt_x</p:attrName>
                                          <p:attrName>ppt_y</p:attrName>
                                        </p:attrNameLst>
                                      </p:cBhvr>
                                      <p:rCtr x="0" y="2176"/>
                                    </p:animMotion>
                                  </p:childTnLst>
                                </p:cTn>
                              </p:par>
                              <p:par>
                                <p:cTn id="49" presetID="10" presetClass="entr" presetSubtype="0" fill="hold" grpId="0" nodeType="withEffect">
                                  <p:stCondLst>
                                    <p:cond delay="7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42" presetClass="path" presetSubtype="0" decel="100000" fill="hold" grpId="1" nodeType="withEffect">
                                  <p:stCondLst>
                                    <p:cond delay="750"/>
                                  </p:stCondLst>
                                  <p:childTnLst>
                                    <p:animMotion origin="layout" path="M 3.95833E-6 0 L 3.95833E-6 0.04352 " pathEditMode="relative" rAng="0" ptsTypes="AA">
                                      <p:cBhvr>
                                        <p:cTn id="53" dur="600" spd="-100000" fill="hold"/>
                                        <p:tgtEl>
                                          <p:spTgt spid="28"/>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animBg="1"/>
      <p:bldP spid="3" grpId="1" animBg="1"/>
      <p:bldP spid="6" grpId="0" animBg="1"/>
      <p:bldP spid="6" grpId="1" animBg="1"/>
      <p:bldP spid="9" grpId="0" animBg="1"/>
      <p:bldP spid="9" grpId="1" animBg="1"/>
      <p:bldP spid="26" grpId="0" animBg="1"/>
      <p:bldP spid="28" grpId="0"/>
      <p:bldP spid="28" grpId="1"/>
      <p:bldP spid="31" grpId="0"/>
      <p:bldP spid="31" grpId="1"/>
      <p:bldP spid="32" grpId="0"/>
      <p:bldP spid="32" grpId="1"/>
      <p:bldP spid="33" grpId="0"/>
      <p:bldP spid="33" grpId="1"/>
      <p:bldP spid="34" grpId="0"/>
      <p:bldP spid="3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82899-B996-2D62-43AF-F20794DD796C}"/>
              </a:ext>
              <a:ext uri="{C183D7F6-B498-43B3-948B-1728B52AA6E4}">
                <adec:decorative xmlns:adec="http://schemas.microsoft.com/office/drawing/2017/decorative" val="1"/>
              </a:ext>
            </a:extLst>
          </p:cNvPr>
          <p:cNvSpPr/>
          <p:nvPr/>
        </p:nvSpPr>
        <p:spPr bwMode="auto">
          <a:xfrm>
            <a:off x="0" y="5910194"/>
            <a:ext cx="12192000" cy="654380"/>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err="1">
              <a:solidFill>
                <a:schemeClr val="bg1"/>
              </a:solidFill>
              <a:latin typeface="+mj-lt"/>
            </a:endParaRPr>
          </a:p>
        </p:txBody>
      </p:sp>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18520" cy="492443"/>
          </a:xfrm>
        </p:spPr>
        <p:txBody>
          <a:bodyPr/>
          <a:lstStyle/>
          <a:p>
            <a:r>
              <a:rPr lang="en-US" sz="3200">
                <a:cs typeface="Segoe UI"/>
              </a:rPr>
              <a:t>Estimate Azure project costs </a:t>
            </a:r>
            <a:endParaRPr lang="en-US" sz="3200"/>
          </a:p>
        </p:txBody>
      </p:sp>
      <p:sp>
        <p:nvSpPr>
          <p:cNvPr id="27" name="Rectangle: Rounded Corners 26">
            <a:extLst>
              <a:ext uri="{FF2B5EF4-FFF2-40B4-BE49-F238E27FC236}">
                <a16:creationId xmlns:a16="http://schemas.microsoft.com/office/drawing/2014/main" id="{AB31241A-6965-F4C5-F022-72DE00BAB2D5}"/>
              </a:ext>
              <a:ext uri="{C183D7F6-B498-43B3-948B-1728B52AA6E4}">
                <adec:decorative xmlns:adec="http://schemas.microsoft.com/office/drawing/2017/decorative" val="1"/>
              </a:ext>
            </a:extLst>
          </p:cNvPr>
          <p:cNvSpPr/>
          <p:nvPr/>
        </p:nvSpPr>
        <p:spPr bwMode="auto">
          <a:xfrm>
            <a:off x="1045054" y="1424078"/>
            <a:ext cx="3462698" cy="1865970"/>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1" name="Rectangle: Rounded Corners 30">
            <a:extLst>
              <a:ext uri="{FF2B5EF4-FFF2-40B4-BE49-F238E27FC236}">
                <a16:creationId xmlns:a16="http://schemas.microsoft.com/office/drawing/2014/main" id="{7D6C81C7-09EB-CD85-6B1F-FC25C93C66BD}"/>
              </a:ext>
              <a:ext uri="{C183D7F6-B498-43B3-948B-1728B52AA6E4}">
                <adec:decorative xmlns:adec="http://schemas.microsoft.com/office/drawing/2017/decorative" val="1"/>
              </a:ext>
            </a:extLst>
          </p:cNvPr>
          <p:cNvSpPr/>
          <p:nvPr/>
        </p:nvSpPr>
        <p:spPr bwMode="auto">
          <a:xfrm>
            <a:off x="5205478" y="2747075"/>
            <a:ext cx="6059861" cy="1865970"/>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5" name="Rectangle: Rounded Corners 34">
            <a:extLst>
              <a:ext uri="{FF2B5EF4-FFF2-40B4-BE49-F238E27FC236}">
                <a16:creationId xmlns:a16="http://schemas.microsoft.com/office/drawing/2014/main" id="{4B3740B5-852B-6D13-5118-4AADD60EDE03}"/>
              </a:ext>
              <a:ext uri="{C183D7F6-B498-43B3-948B-1728B52AA6E4}">
                <adec:decorative xmlns:adec="http://schemas.microsoft.com/office/drawing/2017/decorative" val="1"/>
              </a:ext>
            </a:extLst>
          </p:cNvPr>
          <p:cNvSpPr/>
          <p:nvPr/>
        </p:nvSpPr>
        <p:spPr bwMode="auto">
          <a:xfrm>
            <a:off x="1045054" y="3754270"/>
            <a:ext cx="3462698" cy="1817659"/>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CC8430C3-12F6-3908-A115-6A85FD02C7EC}"/>
              </a:ext>
              <a:ext uri="{C183D7F6-B498-43B3-948B-1728B52AA6E4}">
                <adec:decorative xmlns:adec="http://schemas.microsoft.com/office/drawing/2017/decorative" val="0"/>
              </a:ext>
            </a:extLst>
          </p:cNvPr>
          <p:cNvSpPr/>
          <p:nvPr/>
        </p:nvSpPr>
        <p:spPr bwMode="auto">
          <a:xfrm>
            <a:off x="892654" y="1271679"/>
            <a:ext cx="3462698" cy="1865970"/>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36576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Journey stage</a:t>
            </a:r>
          </a:p>
          <a:p>
            <a:pPr>
              <a:spcAft>
                <a:spcPts val="600"/>
              </a:spcAft>
              <a:buClr>
                <a:schemeClr val="tx1"/>
              </a:buClr>
              <a:buSzPct val="100000"/>
              <a:defRPr/>
            </a:pPr>
            <a:r>
              <a:rPr lang="en-US" sz="1600">
                <a:solidFill>
                  <a:schemeClr val="tx1"/>
                </a:solidFill>
                <a:cs typeface="Segoe Sans Display" pitchFamily="2" charset="0"/>
              </a:rPr>
              <a:t>Have a new project and need to make a decision to move forward. </a:t>
            </a: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32" name="Rectangle: Rounded Corners 31">
            <a:extLst>
              <a:ext uri="{FF2B5EF4-FFF2-40B4-BE49-F238E27FC236}">
                <a16:creationId xmlns:a16="http://schemas.microsoft.com/office/drawing/2014/main" id="{724717E7-1159-180E-A4FD-3CC0FFA104B6}"/>
              </a:ext>
              <a:ext uri="{C183D7F6-B498-43B3-948B-1728B52AA6E4}">
                <adec:decorative xmlns:adec="http://schemas.microsoft.com/office/drawing/2017/decorative" val="0"/>
              </a:ext>
            </a:extLst>
          </p:cNvPr>
          <p:cNvSpPr/>
          <p:nvPr/>
        </p:nvSpPr>
        <p:spPr bwMode="auto">
          <a:xfrm>
            <a:off x="5053078" y="2594675"/>
            <a:ext cx="6059861" cy="1865970"/>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18288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Key concerns</a:t>
            </a:r>
          </a:p>
          <a:p>
            <a:pPr>
              <a:spcAft>
                <a:spcPts val="600"/>
              </a:spcAft>
              <a:buClr>
                <a:schemeClr val="tx1"/>
              </a:buClr>
              <a:buSzPct val="100000"/>
              <a:defRPr/>
            </a:pPr>
            <a:r>
              <a:rPr lang="en-US" sz="1600">
                <a:solidFill>
                  <a:schemeClr val="tx1"/>
                </a:solidFill>
                <a:cs typeface="Segoe Sans Display" pitchFamily="2" charset="0"/>
              </a:rPr>
              <a:t>What is the TCO if I migrate an on-prem workload to Azure?</a:t>
            </a:r>
          </a:p>
          <a:p>
            <a:pPr>
              <a:spcAft>
                <a:spcPts val="600"/>
              </a:spcAft>
              <a:buClr>
                <a:schemeClr val="tx1"/>
              </a:buClr>
              <a:buSzPct val="100000"/>
              <a:defRPr/>
            </a:pPr>
            <a:r>
              <a:rPr lang="en-US" sz="1600">
                <a:solidFill>
                  <a:schemeClr val="tx1"/>
                </a:solidFill>
                <a:cs typeface="Segoe Sans Display" pitchFamily="2" charset="0"/>
              </a:rPr>
              <a:t>What are some common designs for cloud apps and how do they impact pricing?</a:t>
            </a:r>
          </a:p>
          <a:p>
            <a:pPr>
              <a:spcAft>
                <a:spcPts val="400"/>
              </a:spcAft>
              <a:buClr>
                <a:schemeClr val="tx1"/>
              </a:buClr>
              <a:buSzPct val="100000"/>
              <a:defRPr/>
            </a:pPr>
            <a:endParaRPr lang="en-US" sz="1600">
              <a:solidFill>
                <a:schemeClr val="tx1"/>
              </a:solidFill>
              <a:cs typeface="Segoe Sans Display" pitchFamily="2" charset="0"/>
            </a:endParaRP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18" name="Rectangle: Rounded Corners 17">
            <a:extLst>
              <a:ext uri="{FF2B5EF4-FFF2-40B4-BE49-F238E27FC236}">
                <a16:creationId xmlns:a16="http://schemas.microsoft.com/office/drawing/2014/main" id="{2A0AA691-37E6-639C-7515-045B26941F85}"/>
              </a:ext>
              <a:ext uri="{C183D7F6-B498-43B3-948B-1728B52AA6E4}">
                <adec:decorative xmlns:adec="http://schemas.microsoft.com/office/drawing/2017/decorative" val="0"/>
              </a:ext>
            </a:extLst>
          </p:cNvPr>
          <p:cNvSpPr/>
          <p:nvPr/>
        </p:nvSpPr>
        <p:spPr bwMode="auto">
          <a:xfrm>
            <a:off x="892654" y="3601869"/>
            <a:ext cx="3462698" cy="1817660"/>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91440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Your need</a:t>
            </a:r>
          </a:p>
          <a:p>
            <a:pPr>
              <a:spcAft>
                <a:spcPts val="600"/>
              </a:spcAft>
              <a:buClr>
                <a:schemeClr val="tx1"/>
              </a:buClr>
              <a:buSzPct val="100000"/>
              <a:defRPr/>
            </a:pPr>
            <a:r>
              <a:rPr lang="en-US" sz="1600">
                <a:solidFill>
                  <a:schemeClr val="tx1"/>
                </a:solidFill>
                <a:cs typeface="Segoe Sans Display" pitchFamily="2" charset="0"/>
              </a:rPr>
              <a:t>Understanding the TCO to deploy your project.</a:t>
            </a: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14" name="Graphic 5">
            <a:extLst>
              <a:ext uri="{FF2B5EF4-FFF2-40B4-BE49-F238E27FC236}">
                <a16:creationId xmlns:a16="http://schemas.microsoft.com/office/drawing/2014/main" id="{652C98A0-82C8-0E9C-5C50-9F496C26725D}"/>
              </a:ext>
              <a:ext uri="{C183D7F6-B498-43B3-948B-1728B52AA6E4}">
                <adec:decorative xmlns:adec="http://schemas.microsoft.com/office/drawing/2017/decorative" val="1"/>
              </a:ext>
            </a:extLst>
          </p:cNvPr>
          <p:cNvSpPr/>
          <p:nvPr/>
        </p:nvSpPr>
        <p:spPr>
          <a:xfrm>
            <a:off x="3430852" y="1145127"/>
            <a:ext cx="646399" cy="646331"/>
          </a:xfrm>
          <a:custGeom>
            <a:avLst/>
            <a:gdLst>
              <a:gd name="connsiteX0" fmla="*/ 751950 w 900147"/>
              <a:gd name="connsiteY0" fmla="*/ 13172 h 900052"/>
              <a:gd name="connsiteX1" fmla="*/ 688298 w 900147"/>
              <a:gd name="connsiteY1" fmla="*/ 13194 h 900052"/>
              <a:gd name="connsiteX2" fmla="*/ 688320 w 900147"/>
              <a:gd name="connsiteY2" fmla="*/ 76847 h 900052"/>
              <a:gd name="connsiteX3" fmla="*/ 746460 w 900147"/>
              <a:gd name="connsiteY3" fmla="*/ 134897 h 900052"/>
              <a:gd name="connsiteX4" fmla="*/ 494820 w 900147"/>
              <a:gd name="connsiteY4" fmla="*/ 134897 h 900052"/>
              <a:gd name="connsiteX5" fmla="*/ 359820 w 900147"/>
              <a:gd name="connsiteY5" fmla="*/ 269897 h 900052"/>
              <a:gd name="connsiteX6" fmla="*/ 359820 w 900147"/>
              <a:gd name="connsiteY6" fmla="*/ 674852 h 900052"/>
              <a:gd name="connsiteX7" fmla="*/ 314820 w 900147"/>
              <a:gd name="connsiteY7" fmla="*/ 719852 h 900052"/>
              <a:gd name="connsiteX8" fmla="*/ 262260 w 900147"/>
              <a:gd name="connsiteY8" fmla="*/ 719852 h 900052"/>
              <a:gd name="connsiteX9" fmla="*/ 89730 w 900147"/>
              <a:gd name="connsiteY9" fmla="*/ 637952 h 900052"/>
              <a:gd name="connsiteX10" fmla="*/ 0 w 900147"/>
              <a:gd name="connsiteY10" fmla="*/ 765032 h 900052"/>
              <a:gd name="connsiteX11" fmla="*/ 134979 w 900147"/>
              <a:gd name="connsiteY11" fmla="*/ 900052 h 900052"/>
              <a:gd name="connsiteX12" fmla="*/ 262350 w 900147"/>
              <a:gd name="connsiteY12" fmla="*/ 809852 h 900052"/>
              <a:gd name="connsiteX13" fmla="*/ 314820 w 900147"/>
              <a:gd name="connsiteY13" fmla="*/ 809852 h 900052"/>
              <a:gd name="connsiteX14" fmla="*/ 449820 w 900147"/>
              <a:gd name="connsiteY14" fmla="*/ 674852 h 900052"/>
              <a:gd name="connsiteX15" fmla="*/ 449820 w 900147"/>
              <a:gd name="connsiteY15" fmla="*/ 269852 h 900052"/>
              <a:gd name="connsiteX16" fmla="*/ 494820 w 900147"/>
              <a:gd name="connsiteY16" fmla="*/ 224852 h 900052"/>
              <a:gd name="connsiteX17" fmla="*/ 746325 w 900147"/>
              <a:gd name="connsiteY17" fmla="*/ 224852 h 900052"/>
              <a:gd name="connsiteX18" fmla="*/ 688050 w 900147"/>
              <a:gd name="connsiteY18" fmla="*/ 282947 h 900052"/>
              <a:gd name="connsiteX19" fmla="*/ 685877 w 900147"/>
              <a:gd name="connsiteY19" fmla="*/ 346549 h 900052"/>
              <a:gd name="connsiteX20" fmla="*/ 749480 w 900147"/>
              <a:gd name="connsiteY20" fmla="*/ 348722 h 900052"/>
              <a:gd name="connsiteX21" fmla="*/ 751500 w 900147"/>
              <a:gd name="connsiteY21" fmla="*/ 346712 h 900052"/>
              <a:gd name="connsiteX22" fmla="*/ 886950 w 900147"/>
              <a:gd name="connsiteY22" fmla="*/ 211712 h 900052"/>
              <a:gd name="connsiteX23" fmla="*/ 886985 w 900147"/>
              <a:gd name="connsiteY23" fmla="*/ 148072 h 900052"/>
              <a:gd name="connsiteX24" fmla="*/ 886950 w 900147"/>
              <a:gd name="connsiteY24" fmla="*/ 148037 h 900052"/>
              <a:gd name="connsiteX25" fmla="*/ 751950 w 900147"/>
              <a:gd name="connsiteY25" fmla="*/ 13172 h 90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0147" h="900052">
                <a:moveTo>
                  <a:pt x="751950" y="13172"/>
                </a:moveTo>
                <a:cubicBezTo>
                  <a:pt x="734367" y="-4399"/>
                  <a:pt x="705868" y="-4389"/>
                  <a:pt x="688298" y="13194"/>
                </a:cubicBezTo>
                <a:cubicBezTo>
                  <a:pt x="670727" y="30777"/>
                  <a:pt x="670737" y="59276"/>
                  <a:pt x="688320" y="76847"/>
                </a:cubicBezTo>
                <a:lnTo>
                  <a:pt x="746460" y="134897"/>
                </a:lnTo>
                <a:lnTo>
                  <a:pt x="494820" y="134897"/>
                </a:lnTo>
                <a:cubicBezTo>
                  <a:pt x="420262" y="134897"/>
                  <a:pt x="359820" y="195338"/>
                  <a:pt x="359820" y="269897"/>
                </a:cubicBezTo>
                <a:lnTo>
                  <a:pt x="359820" y="674852"/>
                </a:lnTo>
                <a:cubicBezTo>
                  <a:pt x="359820" y="699704"/>
                  <a:pt x="339673" y="719852"/>
                  <a:pt x="314820" y="719852"/>
                </a:cubicBezTo>
                <a:lnTo>
                  <a:pt x="262260" y="719852"/>
                </a:lnTo>
                <a:cubicBezTo>
                  <a:pt x="237233" y="649593"/>
                  <a:pt x="159989" y="612925"/>
                  <a:pt x="89730" y="637952"/>
                </a:cubicBezTo>
                <a:cubicBezTo>
                  <a:pt x="35975" y="657100"/>
                  <a:pt x="57" y="707968"/>
                  <a:pt x="0" y="765032"/>
                </a:cubicBezTo>
                <a:cubicBezTo>
                  <a:pt x="-11" y="839590"/>
                  <a:pt x="60421" y="900041"/>
                  <a:pt x="134979" y="900052"/>
                </a:cubicBezTo>
                <a:cubicBezTo>
                  <a:pt x="192276" y="900061"/>
                  <a:pt x="243336" y="863901"/>
                  <a:pt x="262350" y="809852"/>
                </a:cubicBezTo>
                <a:lnTo>
                  <a:pt x="314820" y="809852"/>
                </a:lnTo>
                <a:cubicBezTo>
                  <a:pt x="389378" y="809852"/>
                  <a:pt x="449820" y="749410"/>
                  <a:pt x="449820" y="674852"/>
                </a:cubicBezTo>
                <a:lnTo>
                  <a:pt x="449820" y="269852"/>
                </a:lnTo>
                <a:cubicBezTo>
                  <a:pt x="449820" y="244999"/>
                  <a:pt x="469967" y="224852"/>
                  <a:pt x="494820" y="224852"/>
                </a:cubicBezTo>
                <a:lnTo>
                  <a:pt x="746325" y="224852"/>
                </a:lnTo>
                <a:lnTo>
                  <a:pt x="688050" y="282947"/>
                </a:lnTo>
                <a:cubicBezTo>
                  <a:pt x="669887" y="299910"/>
                  <a:pt x="668914" y="328386"/>
                  <a:pt x="685877" y="346549"/>
                </a:cubicBezTo>
                <a:cubicBezTo>
                  <a:pt x="702841" y="364712"/>
                  <a:pt x="731317" y="365685"/>
                  <a:pt x="749480" y="348722"/>
                </a:cubicBezTo>
                <a:cubicBezTo>
                  <a:pt x="750174" y="348073"/>
                  <a:pt x="750848" y="347403"/>
                  <a:pt x="751500" y="346712"/>
                </a:cubicBezTo>
                <a:lnTo>
                  <a:pt x="886950" y="211712"/>
                </a:lnTo>
                <a:cubicBezTo>
                  <a:pt x="904533" y="194148"/>
                  <a:pt x="904549" y="165655"/>
                  <a:pt x="886985" y="148072"/>
                </a:cubicBezTo>
                <a:cubicBezTo>
                  <a:pt x="886974" y="148060"/>
                  <a:pt x="886962" y="148048"/>
                  <a:pt x="886950" y="148037"/>
                </a:cubicBezTo>
                <a:lnTo>
                  <a:pt x="751950" y="13172"/>
                </a:lnTo>
                <a:close/>
              </a:path>
            </a:pathLst>
          </a:custGeom>
          <a:gradFill>
            <a:gsLst>
              <a:gs pos="82000">
                <a:srgbClr val="D59ED7"/>
              </a:gs>
              <a:gs pos="0">
                <a:srgbClr val="2DA5FF"/>
              </a:gs>
            </a:gsLst>
            <a:lin ang="4800000" scaled="0"/>
          </a:gradFill>
          <a:ln w="523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000000"/>
              </a:solidFill>
              <a:latin typeface="Segoe Sans Text"/>
            </a:endParaRPr>
          </a:p>
        </p:txBody>
      </p:sp>
      <p:sp>
        <p:nvSpPr>
          <p:cNvPr id="24" name="TextBox 23">
            <a:extLst>
              <a:ext uri="{FF2B5EF4-FFF2-40B4-BE49-F238E27FC236}">
                <a16:creationId xmlns:a16="http://schemas.microsoft.com/office/drawing/2014/main" id="{FFC8CF10-7A3C-D725-3F25-2D9D11A67136}"/>
              </a:ext>
            </a:extLst>
          </p:cNvPr>
          <p:cNvSpPr txBox="1"/>
          <p:nvPr/>
        </p:nvSpPr>
        <p:spPr>
          <a:xfrm flipH="1">
            <a:off x="880702" y="6072629"/>
            <a:ext cx="1530631" cy="284693"/>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2000">
                <a:solidFill>
                  <a:srgbClr val="EAD1EB"/>
                </a:solidFill>
                <a:latin typeface="Segoe Sans Display Semibold" pitchFamily="2" charset="0"/>
                <a:cs typeface="Segoe Sans Display Semibold" pitchFamily="2" charset="0"/>
              </a:rPr>
              <a:t>Resources: </a:t>
            </a:r>
          </a:p>
        </p:txBody>
      </p:sp>
      <p:sp>
        <p:nvSpPr>
          <p:cNvPr id="25" name="Rectangle 24">
            <a:extLst>
              <a:ext uri="{FF2B5EF4-FFF2-40B4-BE49-F238E27FC236}">
                <a16:creationId xmlns:a16="http://schemas.microsoft.com/office/drawing/2014/main" id="{66DAAEAA-043D-5545-C882-1F32E64AA768}"/>
              </a:ext>
              <a:ext uri="{C183D7F6-B498-43B3-948B-1728B52AA6E4}">
                <adec:decorative xmlns:adec="http://schemas.microsoft.com/office/drawing/2017/decorative" val="0"/>
              </a:ext>
            </a:extLst>
          </p:cNvPr>
          <p:cNvSpPr/>
          <p:nvPr/>
        </p:nvSpPr>
        <p:spPr bwMode="auto">
          <a:xfrm>
            <a:off x="2991228" y="6077448"/>
            <a:ext cx="2429100" cy="279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a:solidFill>
                  <a:schemeClr val="bg1"/>
                </a:solidFill>
                <a:hlinkClick r:id="rId3">
                  <a:extLst>
                    <a:ext uri="{A12FA001-AC4F-418D-AE19-62706E023703}">
                      <ahyp:hlinkClr xmlns:ahyp="http://schemas.microsoft.com/office/drawing/2018/hyperlinkcolor" val="tx"/>
                    </a:ext>
                  </a:extLst>
                </a:hlinkClick>
              </a:rPr>
              <a:t>Azure Migrate</a:t>
            </a:r>
            <a:endParaRPr lang="en-US" sz="1600">
              <a:solidFill>
                <a:schemeClr val="bg1"/>
              </a:solidFill>
              <a:cs typeface="Segoe Sans Display" pitchFamily="2" charset="0"/>
            </a:endParaRPr>
          </a:p>
        </p:txBody>
      </p:sp>
      <p:sp>
        <p:nvSpPr>
          <p:cNvPr id="26" name="Rectangle 25">
            <a:extLst>
              <a:ext uri="{FF2B5EF4-FFF2-40B4-BE49-F238E27FC236}">
                <a16:creationId xmlns:a16="http://schemas.microsoft.com/office/drawing/2014/main" id="{C7C087A1-C14F-2B20-8060-306112F692C1}"/>
              </a:ext>
              <a:ext uri="{C183D7F6-B498-43B3-948B-1728B52AA6E4}">
                <adec:decorative xmlns:adec="http://schemas.microsoft.com/office/drawing/2017/decorative" val="0"/>
              </a:ext>
            </a:extLst>
          </p:cNvPr>
          <p:cNvSpPr/>
          <p:nvPr/>
        </p:nvSpPr>
        <p:spPr bwMode="auto">
          <a:xfrm>
            <a:off x="5153487" y="6057926"/>
            <a:ext cx="1818814"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u="sng">
                <a:solidFill>
                  <a:schemeClr val="bg1"/>
                </a:solidFill>
                <a:hlinkClick r:id="rId4">
                  <a:extLst>
                    <a:ext uri="{A12FA001-AC4F-418D-AE19-62706E023703}">
                      <ahyp:hlinkClr xmlns:ahyp="http://schemas.microsoft.com/office/drawing/2018/hyperlinkcolor" val="tx"/>
                    </a:ext>
                  </a:extLst>
                </a:hlinkClick>
              </a:rPr>
              <a:t>TCO calculator</a:t>
            </a:r>
            <a:endParaRPr lang="en-US" sz="1600">
              <a:solidFill>
                <a:schemeClr val="bg1"/>
              </a:solidFill>
              <a:cs typeface="Segoe Sans Display" pitchFamily="2" charset="0"/>
            </a:endParaRPr>
          </a:p>
        </p:txBody>
      </p:sp>
      <p:sp>
        <p:nvSpPr>
          <p:cNvPr id="29" name="Rectangle 28">
            <a:extLst>
              <a:ext uri="{FF2B5EF4-FFF2-40B4-BE49-F238E27FC236}">
                <a16:creationId xmlns:a16="http://schemas.microsoft.com/office/drawing/2014/main" id="{0102F1B3-ABD2-2C89-8CC1-B0999B9408D5}"/>
              </a:ext>
              <a:ext uri="{C183D7F6-B498-43B3-948B-1728B52AA6E4}">
                <adec:decorative xmlns:adec="http://schemas.microsoft.com/office/drawing/2017/decorative" val="0"/>
              </a:ext>
            </a:extLst>
          </p:cNvPr>
          <p:cNvSpPr/>
          <p:nvPr/>
        </p:nvSpPr>
        <p:spPr bwMode="auto">
          <a:xfrm>
            <a:off x="7288436" y="6057925"/>
            <a:ext cx="2890300"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u="sng">
                <a:solidFill>
                  <a:schemeClr val="bg1"/>
                </a:solidFill>
                <a:hlinkClick r:id="rId5">
                  <a:extLst>
                    <a:ext uri="{A12FA001-AC4F-418D-AE19-62706E023703}">
                      <ahyp:hlinkClr xmlns:ahyp="http://schemas.microsoft.com/office/drawing/2018/hyperlinkcolor" val="tx"/>
                    </a:ext>
                  </a:extLst>
                </a:hlinkClick>
              </a:rPr>
              <a:t>Azure Architecture Center</a:t>
            </a:r>
            <a:endParaRPr lang="en-US" sz="1600">
              <a:solidFill>
                <a:schemeClr val="bg1"/>
              </a:solidFill>
              <a:cs typeface="Segoe Sans Display" pitchFamily="2" charset="0"/>
            </a:endParaRPr>
          </a:p>
        </p:txBody>
      </p:sp>
      <p:grpSp>
        <p:nvGrpSpPr>
          <p:cNvPr id="33" name="Group 32">
            <a:extLst>
              <a:ext uri="{FF2B5EF4-FFF2-40B4-BE49-F238E27FC236}">
                <a16:creationId xmlns:a16="http://schemas.microsoft.com/office/drawing/2014/main" id="{665A0026-B9C4-470B-41D1-14CD0740D52A}"/>
              </a:ext>
              <a:ext uri="{C183D7F6-B498-43B3-948B-1728B52AA6E4}">
                <adec:decorative xmlns:adec="http://schemas.microsoft.com/office/drawing/2017/decorative" val="1"/>
              </a:ext>
            </a:extLst>
          </p:cNvPr>
          <p:cNvGrpSpPr/>
          <p:nvPr/>
        </p:nvGrpSpPr>
        <p:grpSpPr>
          <a:xfrm>
            <a:off x="3399109" y="3494561"/>
            <a:ext cx="709884" cy="709885"/>
            <a:chOff x="7500935" y="2640208"/>
            <a:chExt cx="709884" cy="709885"/>
          </a:xfrm>
          <a:effectLst>
            <a:outerShdw blurRad="50800" dist="38100" dir="2700000" algn="tl" rotWithShape="0">
              <a:prstClr val="black">
                <a:alpha val="20000"/>
              </a:prstClr>
            </a:outerShdw>
          </a:effectLst>
        </p:grpSpPr>
        <p:sp>
          <p:nvSpPr>
            <p:cNvPr id="34" name="Freeform: Shape 33">
              <a:extLst>
                <a:ext uri="{FF2B5EF4-FFF2-40B4-BE49-F238E27FC236}">
                  <a16:creationId xmlns:a16="http://schemas.microsoft.com/office/drawing/2014/main" id="{6B5E708E-8467-A53B-8A15-95BB86E6001B}"/>
                </a:ext>
              </a:extLst>
            </p:cNvPr>
            <p:cNvSpPr/>
            <p:nvPr/>
          </p:nvSpPr>
          <p:spPr>
            <a:xfrm rot="16200000" flipV="1">
              <a:off x="7500934" y="2640209"/>
              <a:ext cx="709885" cy="709884"/>
            </a:xfrm>
            <a:custGeom>
              <a:avLst/>
              <a:gdLst>
                <a:gd name="connsiteX0" fmla="*/ 315505 w 709885"/>
                <a:gd name="connsiteY0" fmla="*/ 473257 h 709884"/>
                <a:gd name="connsiteX1" fmla="*/ 315505 w 709885"/>
                <a:gd name="connsiteY1" fmla="*/ 631010 h 709884"/>
                <a:gd name="connsiteX2" fmla="*/ 354943 w 709885"/>
                <a:gd name="connsiteY2" fmla="*/ 670448 h 709884"/>
                <a:gd name="connsiteX3" fmla="*/ 512695 w 709885"/>
                <a:gd name="connsiteY3" fmla="*/ 670448 h 709884"/>
                <a:gd name="connsiteX4" fmla="*/ 552133 w 709885"/>
                <a:gd name="connsiteY4" fmla="*/ 631010 h 709884"/>
                <a:gd name="connsiteX5" fmla="*/ 552133 w 709885"/>
                <a:gd name="connsiteY5" fmla="*/ 473257 h 709884"/>
                <a:gd name="connsiteX6" fmla="*/ 512695 w 709885"/>
                <a:gd name="connsiteY6" fmla="*/ 433819 h 709884"/>
                <a:gd name="connsiteX7" fmla="*/ 354943 w 709885"/>
                <a:gd name="connsiteY7" fmla="*/ 433819 h 709884"/>
                <a:gd name="connsiteX8" fmla="*/ 315505 w 709885"/>
                <a:gd name="connsiteY8" fmla="*/ 473257 h 709884"/>
                <a:gd name="connsiteX9" fmla="*/ 315504 w 709885"/>
                <a:gd name="connsiteY9" fmla="*/ 39438 h 709884"/>
                <a:gd name="connsiteX10" fmla="*/ 315504 w 709885"/>
                <a:gd name="connsiteY10" fmla="*/ 354942 h 709884"/>
                <a:gd name="connsiteX11" fmla="*/ 354942 w 709885"/>
                <a:gd name="connsiteY11" fmla="*/ 394380 h 709884"/>
                <a:gd name="connsiteX12" fmla="*/ 670447 w 709885"/>
                <a:gd name="connsiteY12" fmla="*/ 394380 h 709884"/>
                <a:gd name="connsiteX13" fmla="*/ 709885 w 709885"/>
                <a:gd name="connsiteY13" fmla="*/ 354942 h 709884"/>
                <a:gd name="connsiteX14" fmla="*/ 709885 w 709885"/>
                <a:gd name="connsiteY14" fmla="*/ 39438 h 709884"/>
                <a:gd name="connsiteX15" fmla="*/ 670447 w 709885"/>
                <a:gd name="connsiteY15" fmla="*/ 0 h 709884"/>
                <a:gd name="connsiteX16" fmla="*/ 354942 w 709885"/>
                <a:gd name="connsiteY16" fmla="*/ 0 h 709884"/>
                <a:gd name="connsiteX17" fmla="*/ 315504 w 709885"/>
                <a:gd name="connsiteY17" fmla="*/ 39438 h 709884"/>
                <a:gd name="connsiteX18" fmla="*/ 98595 w 709885"/>
                <a:gd name="connsiteY18" fmla="*/ 256347 h 709884"/>
                <a:gd name="connsiteX19" fmla="*/ 98595 w 709885"/>
                <a:gd name="connsiteY19" fmla="*/ 354942 h 709884"/>
                <a:gd name="connsiteX20" fmla="*/ 138033 w 709885"/>
                <a:gd name="connsiteY20" fmla="*/ 394380 h 709884"/>
                <a:gd name="connsiteX21" fmla="*/ 236628 w 709885"/>
                <a:gd name="connsiteY21" fmla="*/ 394380 h 709884"/>
                <a:gd name="connsiteX22" fmla="*/ 276067 w 709885"/>
                <a:gd name="connsiteY22" fmla="*/ 354942 h 709884"/>
                <a:gd name="connsiteX23" fmla="*/ 276067 w 709885"/>
                <a:gd name="connsiteY23" fmla="*/ 256347 h 709884"/>
                <a:gd name="connsiteX24" fmla="*/ 236628 w 709885"/>
                <a:gd name="connsiteY24" fmla="*/ 216909 h 709884"/>
                <a:gd name="connsiteX25" fmla="*/ 138033 w 709885"/>
                <a:gd name="connsiteY25" fmla="*/ 216909 h 709884"/>
                <a:gd name="connsiteX26" fmla="*/ 98595 w 709885"/>
                <a:gd name="connsiteY26" fmla="*/ 256347 h 709884"/>
                <a:gd name="connsiteX27" fmla="*/ 0 w 709885"/>
                <a:gd name="connsiteY27" fmla="*/ 473256 h 709884"/>
                <a:gd name="connsiteX28" fmla="*/ 0 w 709885"/>
                <a:gd name="connsiteY28" fmla="*/ 670446 h 709884"/>
                <a:gd name="connsiteX29" fmla="*/ 39438 w 709885"/>
                <a:gd name="connsiteY29" fmla="*/ 709884 h 709884"/>
                <a:gd name="connsiteX30" fmla="*/ 236628 w 709885"/>
                <a:gd name="connsiteY30" fmla="*/ 709884 h 709884"/>
                <a:gd name="connsiteX31" fmla="*/ 276066 w 709885"/>
                <a:gd name="connsiteY31" fmla="*/ 670446 h 709884"/>
                <a:gd name="connsiteX32" fmla="*/ 276066 w 709885"/>
                <a:gd name="connsiteY32" fmla="*/ 473256 h 709884"/>
                <a:gd name="connsiteX33" fmla="*/ 236628 w 709885"/>
                <a:gd name="connsiteY33" fmla="*/ 433818 h 709884"/>
                <a:gd name="connsiteX34" fmla="*/ 39438 w 709885"/>
                <a:gd name="connsiteY34" fmla="*/ 433818 h 709884"/>
                <a:gd name="connsiteX35" fmla="*/ 0 w 709885"/>
                <a:gd name="connsiteY35" fmla="*/ 473256 h 70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09885" h="709884">
                  <a:moveTo>
                    <a:pt x="315505" y="473257"/>
                  </a:moveTo>
                  <a:lnTo>
                    <a:pt x="315505" y="631010"/>
                  </a:lnTo>
                  <a:cubicBezTo>
                    <a:pt x="315505" y="652791"/>
                    <a:pt x="333162" y="670448"/>
                    <a:pt x="354943" y="670448"/>
                  </a:cubicBezTo>
                  <a:lnTo>
                    <a:pt x="512695" y="670448"/>
                  </a:lnTo>
                  <a:cubicBezTo>
                    <a:pt x="534476" y="670448"/>
                    <a:pt x="552133" y="652791"/>
                    <a:pt x="552133" y="631010"/>
                  </a:cubicBezTo>
                  <a:lnTo>
                    <a:pt x="552133" y="473257"/>
                  </a:lnTo>
                  <a:cubicBezTo>
                    <a:pt x="552133" y="451476"/>
                    <a:pt x="534476" y="433819"/>
                    <a:pt x="512695" y="433819"/>
                  </a:cubicBezTo>
                  <a:lnTo>
                    <a:pt x="354943" y="433819"/>
                  </a:lnTo>
                  <a:cubicBezTo>
                    <a:pt x="333162" y="433819"/>
                    <a:pt x="315505" y="451476"/>
                    <a:pt x="315505" y="473257"/>
                  </a:cubicBezTo>
                  <a:close/>
                  <a:moveTo>
                    <a:pt x="315504" y="39438"/>
                  </a:moveTo>
                  <a:lnTo>
                    <a:pt x="315504" y="354942"/>
                  </a:lnTo>
                  <a:cubicBezTo>
                    <a:pt x="315504" y="376723"/>
                    <a:pt x="333161" y="394380"/>
                    <a:pt x="354942" y="394380"/>
                  </a:cubicBezTo>
                  <a:lnTo>
                    <a:pt x="670447" y="394380"/>
                  </a:lnTo>
                  <a:cubicBezTo>
                    <a:pt x="692228" y="394380"/>
                    <a:pt x="709885" y="376723"/>
                    <a:pt x="709885" y="354942"/>
                  </a:cubicBezTo>
                  <a:lnTo>
                    <a:pt x="709885" y="39438"/>
                  </a:lnTo>
                  <a:cubicBezTo>
                    <a:pt x="709885" y="17657"/>
                    <a:pt x="692228" y="0"/>
                    <a:pt x="670447" y="0"/>
                  </a:cubicBezTo>
                  <a:lnTo>
                    <a:pt x="354942" y="0"/>
                  </a:lnTo>
                  <a:cubicBezTo>
                    <a:pt x="333161" y="0"/>
                    <a:pt x="315504" y="17657"/>
                    <a:pt x="315504" y="39438"/>
                  </a:cubicBezTo>
                  <a:close/>
                  <a:moveTo>
                    <a:pt x="98595" y="256347"/>
                  </a:moveTo>
                  <a:lnTo>
                    <a:pt x="98595" y="354942"/>
                  </a:lnTo>
                  <a:cubicBezTo>
                    <a:pt x="98595" y="376723"/>
                    <a:pt x="116252" y="394380"/>
                    <a:pt x="138033" y="394380"/>
                  </a:cubicBezTo>
                  <a:lnTo>
                    <a:pt x="236628" y="394380"/>
                  </a:lnTo>
                  <a:cubicBezTo>
                    <a:pt x="258410" y="394380"/>
                    <a:pt x="276067" y="376723"/>
                    <a:pt x="276067" y="354942"/>
                  </a:cubicBezTo>
                  <a:lnTo>
                    <a:pt x="276067" y="256347"/>
                  </a:lnTo>
                  <a:cubicBezTo>
                    <a:pt x="276067" y="234566"/>
                    <a:pt x="258410" y="216909"/>
                    <a:pt x="236628" y="216909"/>
                  </a:cubicBezTo>
                  <a:lnTo>
                    <a:pt x="138033" y="216909"/>
                  </a:lnTo>
                  <a:cubicBezTo>
                    <a:pt x="116252" y="216909"/>
                    <a:pt x="98595" y="234566"/>
                    <a:pt x="98595" y="256347"/>
                  </a:cubicBezTo>
                  <a:close/>
                  <a:moveTo>
                    <a:pt x="0" y="473256"/>
                  </a:moveTo>
                  <a:lnTo>
                    <a:pt x="0" y="670446"/>
                  </a:lnTo>
                  <a:cubicBezTo>
                    <a:pt x="0" y="692227"/>
                    <a:pt x="17657" y="709884"/>
                    <a:pt x="39438" y="709884"/>
                  </a:cubicBezTo>
                  <a:lnTo>
                    <a:pt x="236628" y="709884"/>
                  </a:lnTo>
                  <a:cubicBezTo>
                    <a:pt x="258410" y="709884"/>
                    <a:pt x="276066" y="692227"/>
                    <a:pt x="276066" y="670446"/>
                  </a:cubicBezTo>
                  <a:lnTo>
                    <a:pt x="276066" y="473256"/>
                  </a:lnTo>
                  <a:cubicBezTo>
                    <a:pt x="276066" y="451475"/>
                    <a:pt x="258410" y="433818"/>
                    <a:pt x="236628" y="433818"/>
                  </a:cubicBezTo>
                  <a:lnTo>
                    <a:pt x="39438" y="433818"/>
                  </a:lnTo>
                  <a:cubicBezTo>
                    <a:pt x="17657" y="433818"/>
                    <a:pt x="0" y="451475"/>
                    <a:pt x="0" y="473256"/>
                  </a:cubicBezTo>
                  <a:close/>
                </a:path>
              </a:pathLst>
            </a:custGeom>
            <a:gradFill>
              <a:gsLst>
                <a:gs pos="82000">
                  <a:srgbClr val="D59ED7"/>
                </a:gs>
                <a:gs pos="0">
                  <a:srgbClr val="2DA5FF"/>
                </a:gs>
              </a:gsLst>
              <a:lin ang="0" scaled="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000000"/>
                </a:solidFill>
                <a:latin typeface="Segoe Sans Text"/>
              </a:endParaRPr>
            </a:p>
          </p:txBody>
        </p:sp>
        <p:pic>
          <p:nvPicPr>
            <p:cNvPr id="47" name="Graphic 46">
              <a:extLst>
                <a:ext uri="{FF2B5EF4-FFF2-40B4-BE49-F238E27FC236}">
                  <a16:creationId xmlns:a16="http://schemas.microsoft.com/office/drawing/2014/main" id="{C64E387C-E5D0-9933-CADD-40DF4019D7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2228" y="2752076"/>
              <a:ext cx="224364" cy="180586"/>
            </a:xfrm>
            <a:prstGeom prst="rect">
              <a:avLst/>
            </a:prstGeom>
            <a:effectLst/>
          </p:spPr>
        </p:pic>
      </p:grpSp>
      <p:grpSp>
        <p:nvGrpSpPr>
          <p:cNvPr id="5" name="Group 4">
            <a:extLst>
              <a:ext uri="{FF2B5EF4-FFF2-40B4-BE49-F238E27FC236}">
                <a16:creationId xmlns:a16="http://schemas.microsoft.com/office/drawing/2014/main" id="{4BB90A0E-2DD9-4B17-AE14-E9C5E2A588BA}"/>
              </a:ext>
              <a:ext uri="{C183D7F6-B498-43B3-948B-1728B52AA6E4}">
                <adec:decorative xmlns:adec="http://schemas.microsoft.com/office/drawing/2017/decorative" val="1"/>
              </a:ext>
            </a:extLst>
          </p:cNvPr>
          <p:cNvGrpSpPr/>
          <p:nvPr/>
        </p:nvGrpSpPr>
        <p:grpSpPr>
          <a:xfrm>
            <a:off x="9913816" y="2468123"/>
            <a:ext cx="695124" cy="625405"/>
            <a:chOff x="9831788" y="1145127"/>
            <a:chExt cx="695124" cy="625405"/>
          </a:xfrm>
          <a:effectLst>
            <a:outerShdw blurRad="50800" dist="38100" dir="2700000" algn="tl" rotWithShape="0">
              <a:prstClr val="black">
                <a:alpha val="20000"/>
              </a:prstClr>
            </a:outerShdw>
          </a:effectLst>
        </p:grpSpPr>
        <p:sp>
          <p:nvSpPr>
            <p:cNvPr id="6" name="Freeform 22">
              <a:extLst>
                <a:ext uri="{FF2B5EF4-FFF2-40B4-BE49-F238E27FC236}">
                  <a16:creationId xmlns:a16="http://schemas.microsoft.com/office/drawing/2014/main" id="{8445AE5D-F14F-07CA-BCAF-40DCCEFCBC39}"/>
                </a:ext>
              </a:extLst>
            </p:cNvPr>
            <p:cNvSpPr/>
            <p:nvPr/>
          </p:nvSpPr>
          <p:spPr>
            <a:xfrm>
              <a:off x="9831788" y="1145127"/>
              <a:ext cx="695124" cy="625405"/>
            </a:xfrm>
            <a:custGeom>
              <a:avLst/>
              <a:gdLst>
                <a:gd name="connsiteX0" fmla="*/ 337502 w 900278"/>
                <a:gd name="connsiteY0" fmla="*/ 449925 h 809983"/>
                <a:gd name="connsiteX1" fmla="*/ 292502 w 900278"/>
                <a:gd name="connsiteY1" fmla="*/ 494925 h 809983"/>
                <a:gd name="connsiteX2" fmla="*/ 337502 w 900278"/>
                <a:gd name="connsiteY2" fmla="*/ 539925 h 809983"/>
                <a:gd name="connsiteX3" fmla="*/ 382502 w 900278"/>
                <a:gd name="connsiteY3" fmla="*/ 494925 h 809983"/>
                <a:gd name="connsiteX4" fmla="*/ 337502 w 900278"/>
                <a:gd name="connsiteY4" fmla="*/ 449925 h 809983"/>
                <a:gd name="connsiteX5" fmla="*/ 672933 w 900278"/>
                <a:gd name="connsiteY5" fmla="*/ 153374 h 809983"/>
                <a:gd name="connsiteX6" fmla="*/ 705328 w 900278"/>
                <a:gd name="connsiteY6" fmla="*/ 166508 h 809983"/>
                <a:gd name="connsiteX7" fmla="*/ 868368 w 900278"/>
                <a:gd name="connsiteY7" fmla="*/ 615299 h 809983"/>
                <a:gd name="connsiteX8" fmla="*/ 899419 w 900278"/>
                <a:gd name="connsiteY8" fmla="*/ 756419 h 809983"/>
                <a:gd name="connsiteX9" fmla="*/ 899594 w 900278"/>
                <a:gd name="connsiteY9" fmla="*/ 772948 h 809983"/>
                <a:gd name="connsiteX10" fmla="*/ 847668 w 900278"/>
                <a:gd name="connsiteY10" fmla="*/ 809294 h 809983"/>
                <a:gd name="connsiteX11" fmla="*/ 701508 w 900278"/>
                <a:gd name="connsiteY11" fmla="*/ 780044 h 809983"/>
                <a:gd name="connsiteX12" fmla="*/ 562502 w 900278"/>
                <a:gd name="connsiteY12" fmla="*/ 809924 h 809983"/>
                <a:gd name="connsiteX13" fmla="*/ 333001 w 900278"/>
                <a:gd name="connsiteY13" fmla="*/ 719924 h 809983"/>
                <a:gd name="connsiteX14" fmla="*/ 521718 w 900278"/>
                <a:gd name="connsiteY14" fmla="*/ 672746 h 809983"/>
                <a:gd name="connsiteX15" fmla="*/ 672933 w 900278"/>
                <a:gd name="connsiteY15" fmla="*/ 153374 h 809983"/>
                <a:gd name="connsiteX16" fmla="*/ 337502 w 900278"/>
                <a:gd name="connsiteY16" fmla="*/ 134970 h 809983"/>
                <a:gd name="connsiteX17" fmla="*/ 276482 w 900278"/>
                <a:gd name="connsiteY17" fmla="*/ 148740 h 809983"/>
                <a:gd name="connsiteX18" fmla="*/ 229096 w 900278"/>
                <a:gd name="connsiteY18" fmla="*/ 197790 h 809983"/>
                <a:gd name="connsiteX19" fmla="*/ 244379 w 900278"/>
                <a:gd name="connsiteY19" fmla="*/ 243007 h 809983"/>
                <a:gd name="connsiteX20" fmla="*/ 288407 w 900278"/>
                <a:gd name="connsiteY20" fmla="*/ 229920 h 809983"/>
                <a:gd name="connsiteX21" fmla="*/ 308297 w 900278"/>
                <a:gd name="connsiteY21" fmla="*/ 208320 h 809983"/>
                <a:gd name="connsiteX22" fmla="*/ 337502 w 900278"/>
                <a:gd name="connsiteY22" fmla="*/ 202470 h 809983"/>
                <a:gd name="connsiteX23" fmla="*/ 368102 w 900278"/>
                <a:gd name="connsiteY23" fmla="*/ 213180 h 809983"/>
                <a:gd name="connsiteX24" fmla="*/ 382502 w 900278"/>
                <a:gd name="connsiteY24" fmla="*/ 247425 h 809983"/>
                <a:gd name="connsiteX25" fmla="*/ 356042 w 900278"/>
                <a:gd name="connsiteY25" fmla="*/ 278385 h 809983"/>
                <a:gd name="connsiteX26" fmla="*/ 303752 w 900278"/>
                <a:gd name="connsiteY26" fmla="*/ 371175 h 809983"/>
                <a:gd name="connsiteX27" fmla="*/ 337502 w 900278"/>
                <a:gd name="connsiteY27" fmla="*/ 404925 h 809983"/>
                <a:gd name="connsiteX28" fmla="*/ 371252 w 900278"/>
                <a:gd name="connsiteY28" fmla="*/ 371175 h 809983"/>
                <a:gd name="connsiteX29" fmla="*/ 397712 w 900278"/>
                <a:gd name="connsiteY29" fmla="*/ 331440 h 809983"/>
                <a:gd name="connsiteX30" fmla="*/ 401537 w 900278"/>
                <a:gd name="connsiteY30" fmla="*/ 328515 h 809983"/>
                <a:gd name="connsiteX31" fmla="*/ 450002 w 900278"/>
                <a:gd name="connsiteY31" fmla="*/ 247425 h 809983"/>
                <a:gd name="connsiteX32" fmla="*/ 410942 w 900278"/>
                <a:gd name="connsiteY32" fmla="*/ 160935 h 809983"/>
                <a:gd name="connsiteX33" fmla="*/ 337502 w 900278"/>
                <a:gd name="connsiteY33" fmla="*/ 134970 h 809983"/>
                <a:gd name="connsiteX34" fmla="*/ 337577 w 900278"/>
                <a:gd name="connsiteY34" fmla="*/ 0 h 809983"/>
                <a:gd name="connsiteX35" fmla="*/ 675003 w 900278"/>
                <a:gd name="connsiteY35" fmla="*/ 337573 h 809983"/>
                <a:gd name="connsiteX36" fmla="*/ 337427 w 900278"/>
                <a:gd name="connsiteY36" fmla="*/ 675001 h 809983"/>
                <a:gd name="connsiteX37" fmla="*/ 198496 w 900278"/>
                <a:gd name="connsiteY37" fmla="*/ 645045 h 809983"/>
                <a:gd name="connsiteX38" fmla="*/ 52876 w 900278"/>
                <a:gd name="connsiteY38" fmla="*/ 674385 h 809983"/>
                <a:gd name="connsiteX39" fmla="*/ 870 w 900278"/>
                <a:gd name="connsiteY39" fmla="*/ 638146 h 809983"/>
                <a:gd name="connsiteX40" fmla="*/ 990 w 900278"/>
                <a:gd name="connsiteY40" fmla="*/ 621735 h 809983"/>
                <a:gd name="connsiteX41" fmla="*/ 31635 w 900278"/>
                <a:gd name="connsiteY41" fmla="*/ 480300 h 809983"/>
                <a:gd name="connsiteX42" fmla="*/ 0 w 900278"/>
                <a:gd name="connsiteY42" fmla="*/ 337425 h 809983"/>
                <a:gd name="connsiteX43" fmla="*/ 337577 w 900278"/>
                <a:gd name="connsiteY43" fmla="*/ 0 h 80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00278" h="809983">
                  <a:moveTo>
                    <a:pt x="337502" y="449925"/>
                  </a:moveTo>
                  <a:cubicBezTo>
                    <a:pt x="312649" y="449925"/>
                    <a:pt x="292502" y="470071"/>
                    <a:pt x="292502" y="494925"/>
                  </a:cubicBezTo>
                  <a:cubicBezTo>
                    <a:pt x="292502" y="519778"/>
                    <a:pt x="312649" y="539925"/>
                    <a:pt x="337502" y="539925"/>
                  </a:cubicBezTo>
                  <a:cubicBezTo>
                    <a:pt x="362355" y="539925"/>
                    <a:pt x="382502" y="519778"/>
                    <a:pt x="382502" y="494925"/>
                  </a:cubicBezTo>
                  <a:cubicBezTo>
                    <a:pt x="382502" y="470071"/>
                    <a:pt x="362355" y="449925"/>
                    <a:pt x="337502" y="449925"/>
                  </a:cubicBezTo>
                  <a:close/>
                  <a:moveTo>
                    <a:pt x="672933" y="153374"/>
                  </a:moveTo>
                  <a:cubicBezTo>
                    <a:pt x="683953" y="157190"/>
                    <a:pt x="694767" y="161573"/>
                    <a:pt x="705328" y="166508"/>
                  </a:cubicBezTo>
                  <a:cubicBezTo>
                    <a:pt x="874281" y="245417"/>
                    <a:pt x="947276" y="446347"/>
                    <a:pt x="868368" y="615299"/>
                  </a:cubicBezTo>
                  <a:cubicBezTo>
                    <a:pt x="879731" y="662113"/>
                    <a:pt x="890086" y="709160"/>
                    <a:pt x="899419" y="756419"/>
                  </a:cubicBezTo>
                  <a:cubicBezTo>
                    <a:pt x="900503" y="761869"/>
                    <a:pt x="900562" y="767476"/>
                    <a:pt x="899594" y="772948"/>
                  </a:cubicBezTo>
                  <a:cubicBezTo>
                    <a:pt x="895292" y="797324"/>
                    <a:pt x="872045" y="813596"/>
                    <a:pt x="847668" y="809294"/>
                  </a:cubicBezTo>
                  <a:cubicBezTo>
                    <a:pt x="819453" y="804344"/>
                    <a:pt x="758208" y="793094"/>
                    <a:pt x="701508" y="780044"/>
                  </a:cubicBezTo>
                  <a:cubicBezTo>
                    <a:pt x="659072" y="799259"/>
                    <a:pt x="612002" y="809924"/>
                    <a:pt x="562502" y="809924"/>
                  </a:cubicBezTo>
                  <a:cubicBezTo>
                    <a:pt x="477366" y="810050"/>
                    <a:pt x="395353" y="777889"/>
                    <a:pt x="333001" y="719924"/>
                  </a:cubicBezTo>
                  <a:cubicBezTo>
                    <a:pt x="398922" y="720725"/>
                    <a:pt x="463929" y="704471"/>
                    <a:pt x="521718" y="672746"/>
                  </a:cubicBezTo>
                  <a:cubicBezTo>
                    <a:pt x="706894" y="571082"/>
                    <a:pt x="774597" y="338554"/>
                    <a:pt x="672933" y="153374"/>
                  </a:cubicBezTo>
                  <a:close/>
                  <a:moveTo>
                    <a:pt x="337502" y="134970"/>
                  </a:moveTo>
                  <a:cubicBezTo>
                    <a:pt x="317027" y="134970"/>
                    <a:pt x="296012" y="138300"/>
                    <a:pt x="276482" y="148740"/>
                  </a:cubicBezTo>
                  <a:cubicBezTo>
                    <a:pt x="256591" y="159360"/>
                    <a:pt x="240931" y="175875"/>
                    <a:pt x="229096" y="197790"/>
                  </a:cubicBezTo>
                  <a:cubicBezTo>
                    <a:pt x="220830" y="214497"/>
                    <a:pt x="227673" y="234741"/>
                    <a:pt x="244379" y="243007"/>
                  </a:cubicBezTo>
                  <a:cubicBezTo>
                    <a:pt x="260218" y="250844"/>
                    <a:pt x="279420" y="245136"/>
                    <a:pt x="288407" y="229920"/>
                  </a:cubicBezTo>
                  <a:cubicBezTo>
                    <a:pt x="295022" y="217770"/>
                    <a:pt x="301817" y="211740"/>
                    <a:pt x="308297" y="208320"/>
                  </a:cubicBezTo>
                  <a:cubicBezTo>
                    <a:pt x="315047" y="204675"/>
                    <a:pt x="324227" y="202470"/>
                    <a:pt x="337502" y="202470"/>
                  </a:cubicBezTo>
                  <a:cubicBezTo>
                    <a:pt x="347582" y="202470"/>
                    <a:pt x="359417" y="206025"/>
                    <a:pt x="368102" y="213180"/>
                  </a:cubicBezTo>
                  <a:cubicBezTo>
                    <a:pt x="375797" y="219480"/>
                    <a:pt x="382502" y="229560"/>
                    <a:pt x="382502" y="247425"/>
                  </a:cubicBezTo>
                  <a:cubicBezTo>
                    <a:pt x="382502" y="256200"/>
                    <a:pt x="379127" y="260250"/>
                    <a:pt x="356042" y="278385"/>
                  </a:cubicBezTo>
                  <a:cubicBezTo>
                    <a:pt x="335792" y="294315"/>
                    <a:pt x="303752" y="320145"/>
                    <a:pt x="303752" y="371175"/>
                  </a:cubicBezTo>
                  <a:cubicBezTo>
                    <a:pt x="303752" y="389814"/>
                    <a:pt x="318862" y="404925"/>
                    <a:pt x="337502" y="404925"/>
                  </a:cubicBezTo>
                  <a:cubicBezTo>
                    <a:pt x="356141" y="404925"/>
                    <a:pt x="371252" y="389814"/>
                    <a:pt x="371252" y="371175"/>
                  </a:cubicBezTo>
                  <a:cubicBezTo>
                    <a:pt x="371252" y="354525"/>
                    <a:pt x="378632" y="346470"/>
                    <a:pt x="397712" y="331440"/>
                  </a:cubicBezTo>
                  <a:lnTo>
                    <a:pt x="401537" y="328515"/>
                  </a:lnTo>
                  <a:cubicBezTo>
                    <a:pt x="418952" y="315105"/>
                    <a:pt x="450002" y="291300"/>
                    <a:pt x="450002" y="247425"/>
                  </a:cubicBezTo>
                  <a:cubicBezTo>
                    <a:pt x="450002" y="209265"/>
                    <a:pt x="434207" y="180015"/>
                    <a:pt x="410942" y="160935"/>
                  </a:cubicBezTo>
                  <a:cubicBezTo>
                    <a:pt x="390121" y="144190"/>
                    <a:pt x="364218" y="135033"/>
                    <a:pt x="337502" y="134970"/>
                  </a:cubicBezTo>
                  <a:close/>
                  <a:moveTo>
                    <a:pt x="337577" y="0"/>
                  </a:moveTo>
                  <a:cubicBezTo>
                    <a:pt x="523974" y="41"/>
                    <a:pt x="675044" y="151179"/>
                    <a:pt x="675003" y="337573"/>
                  </a:cubicBezTo>
                  <a:cubicBezTo>
                    <a:pt x="674963" y="523972"/>
                    <a:pt x="523825" y="675042"/>
                    <a:pt x="337427" y="675001"/>
                  </a:cubicBezTo>
                  <a:cubicBezTo>
                    <a:pt x="289515" y="674988"/>
                    <a:pt x="242155" y="664777"/>
                    <a:pt x="198496" y="645045"/>
                  </a:cubicBezTo>
                  <a:cubicBezTo>
                    <a:pt x="141886" y="658095"/>
                    <a:pt x="80911" y="669345"/>
                    <a:pt x="52876" y="674385"/>
                  </a:cubicBezTo>
                  <a:cubicBezTo>
                    <a:pt x="28508" y="678741"/>
                    <a:pt x="5224" y="662514"/>
                    <a:pt x="870" y="638146"/>
                  </a:cubicBezTo>
                  <a:cubicBezTo>
                    <a:pt x="-100" y="632715"/>
                    <a:pt x="-60" y="627153"/>
                    <a:pt x="990" y="621735"/>
                  </a:cubicBezTo>
                  <a:cubicBezTo>
                    <a:pt x="6300" y="594285"/>
                    <a:pt x="18090" y="535425"/>
                    <a:pt x="31635" y="480300"/>
                  </a:cubicBezTo>
                  <a:cubicBezTo>
                    <a:pt x="10732" y="435574"/>
                    <a:pt x="-69" y="386794"/>
                    <a:pt x="0" y="337425"/>
                  </a:cubicBezTo>
                  <a:cubicBezTo>
                    <a:pt x="42" y="151029"/>
                    <a:pt x="151180" y="-41"/>
                    <a:pt x="337577" y="0"/>
                  </a:cubicBezTo>
                  <a:close/>
                </a:path>
              </a:pathLst>
            </a:custGeom>
            <a:gradFill>
              <a:gsLst>
                <a:gs pos="82000">
                  <a:srgbClr val="D59ED7"/>
                </a:gs>
                <a:gs pos="0">
                  <a:srgbClr val="2DA5FF"/>
                </a:gs>
              </a:gsLst>
              <a:lin ang="2700000" scaled="1"/>
            </a:gradFill>
            <a:ln w="523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000000"/>
                  </a:solidFill>
                  <a:latin typeface="Segoe Sans Text"/>
                </a:rPr>
                <a:t> </a:t>
              </a:r>
            </a:p>
          </p:txBody>
        </p:sp>
        <p:pic>
          <p:nvPicPr>
            <p:cNvPr id="7" name="Graphic 6">
              <a:extLst>
                <a:ext uri="{FF2B5EF4-FFF2-40B4-BE49-F238E27FC236}">
                  <a16:creationId xmlns:a16="http://schemas.microsoft.com/office/drawing/2014/main" id="{AC001864-2084-22B2-B1CA-8C65FF3206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5221" y="1246773"/>
              <a:ext cx="173514" cy="312325"/>
            </a:xfrm>
            <a:prstGeom prst="rect">
              <a:avLst/>
            </a:prstGeom>
          </p:spPr>
        </p:pic>
      </p:grpSp>
      <p:sp>
        <p:nvSpPr>
          <p:cNvPr id="4" name="Rectangle 3">
            <a:extLst>
              <a:ext uri="{FF2B5EF4-FFF2-40B4-BE49-F238E27FC236}">
                <a16:creationId xmlns:a16="http://schemas.microsoft.com/office/drawing/2014/main" id="{CAAE505E-C660-FF58-1D72-07C24494B831}"/>
              </a:ext>
              <a:ext uri="{C183D7F6-B498-43B3-948B-1728B52AA6E4}">
                <adec:decorative xmlns:adec="http://schemas.microsoft.com/office/drawing/2017/decorative" val="0"/>
              </a:ext>
            </a:extLst>
          </p:cNvPr>
          <p:cNvSpPr/>
          <p:nvPr/>
        </p:nvSpPr>
        <p:spPr bwMode="auto">
          <a:xfrm>
            <a:off x="10224537" y="6065094"/>
            <a:ext cx="1264794"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600" u="sng">
                <a:solidFill>
                  <a:schemeClr val="bg1"/>
                </a:solidFill>
                <a:hlinkClick r:id="rId10">
                  <a:extLst>
                    <a:ext uri="{A12FA001-AC4F-418D-AE19-62706E023703}">
                      <ahyp:hlinkClr xmlns:ahyp="http://schemas.microsoft.com/office/drawing/2018/hyperlinkcolor" val="tx"/>
                    </a:ext>
                  </a:extLst>
                </a:hlinkClick>
              </a:rPr>
              <a:t>Blog</a:t>
            </a:r>
            <a:r>
              <a:rPr lang="en-US" sz="1600" u="sng">
                <a:solidFill>
                  <a:schemeClr val="bg1"/>
                </a:solidFill>
              </a:rPr>
              <a:t> post</a:t>
            </a:r>
          </a:p>
        </p:txBody>
      </p:sp>
    </p:spTree>
    <p:extLst>
      <p:ext uri="{BB962C8B-B14F-4D97-AF65-F5344CB8AC3E}">
        <p14:creationId xmlns:p14="http://schemas.microsoft.com/office/powerpoint/2010/main" val="2115818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35" presetClass="path" presetSubtype="0" decel="100000" fill="hold" grpId="1" nodeType="withEffect">
                                  <p:stCondLst>
                                    <p:cond delay="0"/>
                                  </p:stCondLst>
                                  <p:childTnLst>
                                    <p:animMotion origin="layout" path="M 0.0224 0.03148 L -4.375E-6 1.48148E-6 " pathEditMode="relative" rAng="0" ptsTypes="AA">
                                      <p:cBhvr>
                                        <p:cTn id="9" dur="750" fill="hold"/>
                                        <p:tgtEl>
                                          <p:spTgt spid="27"/>
                                        </p:tgtEl>
                                        <p:attrNameLst>
                                          <p:attrName>ppt_x</p:attrName>
                                          <p:attrName>ppt_y</p:attrName>
                                        </p:attrNameLst>
                                      </p:cBhvr>
                                      <p:rCtr x="-1120" y="-1574"/>
                                    </p:animMotion>
                                  </p:childTnLst>
                                </p:cTn>
                              </p:par>
                              <p:par>
                                <p:cTn id="10" presetID="10"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35" presetClass="path" presetSubtype="0" decel="100000" fill="hold" grpId="1" nodeType="withEffect">
                                  <p:stCondLst>
                                    <p:cond delay="0"/>
                                  </p:stCondLst>
                                  <p:childTnLst>
                                    <p:animMotion origin="layout" path="M 0.0224 0.03148 L 2.22045E-16 1.48148E-6 " pathEditMode="relative" rAng="0" ptsTypes="AA">
                                      <p:cBhvr>
                                        <p:cTn id="14" dur="750" fill="hold"/>
                                        <p:tgtEl>
                                          <p:spTgt spid="31"/>
                                        </p:tgtEl>
                                        <p:attrNameLst>
                                          <p:attrName>ppt_x</p:attrName>
                                          <p:attrName>ppt_y</p:attrName>
                                        </p:attrNameLst>
                                      </p:cBhvr>
                                      <p:rCtr x="-1120" y="-1574"/>
                                    </p:animMotion>
                                  </p:childTnLst>
                                </p:cTn>
                              </p:par>
                              <p:par>
                                <p:cTn id="15" presetID="10" presetClass="entr" presetSubtype="0" fill="hold" grpId="0" nodeType="withEffect">
                                  <p:stCondLst>
                                    <p:cond delay="1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63" presetClass="path" presetSubtype="0" decel="100000" fill="hold" grpId="1" nodeType="withEffect">
                                  <p:stCondLst>
                                    <p:cond delay="100"/>
                                  </p:stCondLst>
                                  <p:childTnLst>
                                    <p:animMotion origin="layout" path="M -0.0224 -0.05047 L 1.11022E-16 3.7037E-6 " pathEditMode="relative" rAng="0" ptsTypes="AA">
                                      <p:cBhvr>
                                        <p:cTn id="19" dur="750" fill="hold"/>
                                        <p:tgtEl>
                                          <p:spTgt spid="32"/>
                                        </p:tgtEl>
                                        <p:attrNameLst>
                                          <p:attrName>ppt_x</p:attrName>
                                          <p:attrName>ppt_y</p:attrName>
                                        </p:attrNameLst>
                                      </p:cBhvr>
                                      <p:rCtr x="1120" y="2523"/>
                                    </p:animMotion>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35" presetClass="path" presetSubtype="0" decel="100000" fill="hold" grpId="1" nodeType="withEffect">
                                  <p:stCondLst>
                                    <p:cond delay="0"/>
                                  </p:stCondLst>
                                  <p:childTnLst>
                                    <p:animMotion origin="layout" path="M 0.0224 0.03148 L -4.375E-6 -1.11111E-6 " pathEditMode="relative" rAng="0" ptsTypes="AA">
                                      <p:cBhvr>
                                        <p:cTn id="24" dur="750" fill="hold"/>
                                        <p:tgtEl>
                                          <p:spTgt spid="35"/>
                                        </p:tgtEl>
                                        <p:attrNameLst>
                                          <p:attrName>ppt_x</p:attrName>
                                          <p:attrName>ppt_y</p:attrName>
                                        </p:attrNameLst>
                                      </p:cBhvr>
                                      <p:rCtr x="-1120" y="-1574"/>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63" presetClass="path" presetSubtype="0" decel="100000" fill="hold" grpId="1" nodeType="withEffect">
                                  <p:stCondLst>
                                    <p:cond delay="100"/>
                                  </p:stCondLst>
                                  <p:childTnLst>
                                    <p:animMotion origin="layout" path="M -0.02239 -0.05047 L -4.375E-6 3.7037E-6 " pathEditMode="relative" rAng="0" ptsTypes="AA">
                                      <p:cBhvr>
                                        <p:cTn id="29" dur="750" fill="hold"/>
                                        <p:tgtEl>
                                          <p:spTgt spid="17"/>
                                        </p:tgtEl>
                                        <p:attrNameLst>
                                          <p:attrName>ppt_x</p:attrName>
                                          <p:attrName>ppt_y</p:attrName>
                                        </p:attrNameLst>
                                      </p:cBhvr>
                                      <p:rCtr x="1120" y="2523"/>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63" presetClass="path" presetSubtype="0" decel="100000" fill="hold" grpId="1" nodeType="withEffect">
                                  <p:stCondLst>
                                    <p:cond delay="100"/>
                                  </p:stCondLst>
                                  <p:childTnLst>
                                    <p:animMotion origin="layout" path="M -0.02239 -0.05046 L -4.375E-6 1.11111E-6 " pathEditMode="relative" rAng="0" ptsTypes="AA">
                                      <p:cBhvr>
                                        <p:cTn id="34" dur="750" fill="hold"/>
                                        <p:tgtEl>
                                          <p:spTgt spid="18"/>
                                        </p:tgtEl>
                                        <p:attrNameLst>
                                          <p:attrName>ppt_x</p:attrName>
                                          <p:attrName>ppt_y</p:attrName>
                                        </p:attrNameLst>
                                      </p:cBhvr>
                                      <p:rCtr x="1120" y="2523"/>
                                    </p:animMotion>
                                  </p:childTnLst>
                                </p:cTn>
                              </p:par>
                              <p:par>
                                <p:cTn id="35" presetID="10" presetClass="entr" presetSubtype="0" fill="hold" nodeType="withEffect">
                                  <p:stCondLst>
                                    <p:cond delay="4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nodeType="withEffect">
                                  <p:stCondLst>
                                    <p:cond delay="400"/>
                                  </p:stCondLst>
                                  <p:childTnLst>
                                    <p:animMotion origin="layout" path="M -0.00013 0.04468 L -2.5E-6 -1.11111E-6 " pathEditMode="relative" rAng="0" ptsTypes="AA">
                                      <p:cBhvr>
                                        <p:cTn id="39" dur="500" fill="hold"/>
                                        <p:tgtEl>
                                          <p:spTgt spid="33"/>
                                        </p:tgtEl>
                                        <p:attrNameLst>
                                          <p:attrName>ppt_x</p:attrName>
                                          <p:attrName>ppt_y</p:attrName>
                                        </p:attrNameLst>
                                      </p:cBhvr>
                                      <p:rCtr x="0" y="-2245"/>
                                    </p:animMotion>
                                  </p:childTnLst>
                                </p:cTn>
                              </p:par>
                              <p:par>
                                <p:cTn id="40" presetID="10" presetClass="entr" presetSubtype="0" fill="hold" grpId="0" nodeType="withEffect">
                                  <p:stCondLst>
                                    <p:cond delay="4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400"/>
                                  </p:stCondLst>
                                  <p:childTnLst>
                                    <p:animMotion origin="layout" path="M -0.00013 0.04467 L -2.5E-6 1.11111E-6 " pathEditMode="relative" rAng="0" ptsTypes="AA">
                                      <p:cBhvr>
                                        <p:cTn id="44" dur="500" fill="hold"/>
                                        <p:tgtEl>
                                          <p:spTgt spid="14"/>
                                        </p:tgtEl>
                                        <p:attrNameLst>
                                          <p:attrName>ppt_x</p:attrName>
                                          <p:attrName>ppt_y</p:attrName>
                                        </p:attrNameLst>
                                      </p:cBhvr>
                                      <p:rCtr x="0" y="-2245"/>
                                    </p:animMotion>
                                  </p:childTnLst>
                                </p:cTn>
                              </p:par>
                              <p:par>
                                <p:cTn id="45" presetID="10" presetClass="entr" presetSubtype="0" fill="hold" nodeType="withEffect">
                                  <p:stCondLst>
                                    <p:cond delay="4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nodeType="withEffect">
                                  <p:stCondLst>
                                    <p:cond delay="400"/>
                                  </p:stCondLst>
                                  <p:childTnLst>
                                    <p:animMotion origin="layout" path="M -0.00013 0.04467 L 4.16667E-6 4.81481E-6 " pathEditMode="relative" rAng="0" ptsTypes="AA">
                                      <p:cBhvr>
                                        <p:cTn id="49" dur="500" fill="hold"/>
                                        <p:tgtEl>
                                          <p:spTgt spid="5"/>
                                        </p:tgtEl>
                                        <p:attrNameLst>
                                          <p:attrName>ppt_x</p:attrName>
                                          <p:attrName>ppt_y</p:attrName>
                                        </p:attrNameLst>
                                      </p:cBhvr>
                                      <p:rCtr x="0" y="-2245"/>
                                    </p:animMotion>
                                  </p:childTnLst>
                                </p:cTn>
                              </p:par>
                            </p:childTnLst>
                          </p:cTn>
                        </p:par>
                        <p:par>
                          <p:cTn id="50" fill="hold">
                            <p:stCondLst>
                              <p:cond delay="9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42" presetClass="path" presetSubtype="0" decel="100000" fill="hold" grpId="1" nodeType="withEffect">
                                  <p:stCondLst>
                                    <p:cond delay="0"/>
                                  </p:stCondLst>
                                  <p:childTnLst>
                                    <p:animMotion origin="layout" path="M 3.95833E-6 0 L 3.95833E-6 0.04352 " pathEditMode="relative" rAng="0" ptsTypes="AA">
                                      <p:cBhvr>
                                        <p:cTn id="55" dur="600" spd="-100000" fill="hold"/>
                                        <p:tgtEl>
                                          <p:spTgt spid="24"/>
                                        </p:tgtEl>
                                        <p:attrNameLst>
                                          <p:attrName>ppt_x</p:attrName>
                                          <p:attrName>ppt_y</p:attrName>
                                        </p:attrNameLst>
                                      </p:cBhvr>
                                      <p:rCtr x="0" y="2176"/>
                                    </p:animMotion>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42" presetClass="path" presetSubtype="0" decel="100000" fill="hold" grpId="1" nodeType="withEffect">
                                  <p:stCondLst>
                                    <p:cond delay="0"/>
                                  </p:stCondLst>
                                  <p:childTnLst>
                                    <p:animMotion origin="layout" path="M -1.875E-6 -1.48148E-6 L -1.875E-6 0.04352 " pathEditMode="relative" rAng="0" ptsTypes="AA">
                                      <p:cBhvr>
                                        <p:cTn id="60" dur="600" spd="-100000" fill="hold"/>
                                        <p:tgtEl>
                                          <p:spTgt spid="25"/>
                                        </p:tgtEl>
                                        <p:attrNameLst>
                                          <p:attrName>ppt_x</p:attrName>
                                          <p:attrName>ppt_y</p:attrName>
                                        </p:attrNameLst>
                                      </p:cBhvr>
                                      <p:rCtr x="0" y="2176"/>
                                    </p:animMotion>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42" presetClass="path" presetSubtype="0" decel="100000" fill="hold" grpId="1" nodeType="withEffect">
                                  <p:stCondLst>
                                    <p:cond delay="0"/>
                                  </p:stCondLst>
                                  <p:childTnLst>
                                    <p:animMotion origin="layout" path="M 4.375E-6 -3.33333E-6 L 4.375E-6 0.04352 " pathEditMode="relative" rAng="0" ptsTypes="AA">
                                      <p:cBhvr>
                                        <p:cTn id="65" dur="600" spd="-100000" fill="hold"/>
                                        <p:tgtEl>
                                          <p:spTgt spid="26"/>
                                        </p:tgtEl>
                                        <p:attrNameLst>
                                          <p:attrName>ppt_x</p:attrName>
                                          <p:attrName>ppt_y</p:attrName>
                                        </p:attrNameLst>
                                      </p:cBhvr>
                                      <p:rCtr x="0" y="2176"/>
                                    </p:animMotion>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42" presetClass="path" presetSubtype="0" decel="100000" fill="hold" grpId="1" nodeType="withEffect">
                                  <p:stCondLst>
                                    <p:cond delay="0"/>
                                  </p:stCondLst>
                                  <p:childTnLst>
                                    <p:animMotion origin="layout" path="M 3.95833E-6 -3.33333E-6 L 3.95833E-6 0.04352 " pathEditMode="relative" rAng="0" ptsTypes="AA">
                                      <p:cBhvr>
                                        <p:cTn id="70" dur="600" spd="-100000" fill="hold"/>
                                        <p:tgtEl>
                                          <p:spTgt spid="29"/>
                                        </p:tgtEl>
                                        <p:attrNameLst>
                                          <p:attrName>ppt_x</p:attrName>
                                          <p:attrName>ppt_y</p:attrName>
                                        </p:attrNameLst>
                                      </p:cBhvr>
                                      <p:rCtr x="0" y="2176"/>
                                    </p:animMotion>
                                  </p:childTnLst>
                                </p:cTn>
                              </p:par>
                              <p:par>
                                <p:cTn id="71" presetID="22" presetClass="entr" presetSubtype="8"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ipe(left)">
                                      <p:cBhvr>
                                        <p:cTn id="73" dur="500"/>
                                        <p:tgtEl>
                                          <p:spTgt spid="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par>
                                <p:cTn id="77" presetID="42" presetClass="path" presetSubtype="0" decel="100000" fill="hold" grpId="1" nodeType="withEffect">
                                  <p:stCondLst>
                                    <p:cond delay="0"/>
                                  </p:stCondLst>
                                  <p:childTnLst>
                                    <p:animMotion origin="layout" path="M -2.70833E-6 -3.33333E-6 L -2.70833E-6 0.04352 " pathEditMode="relative" rAng="0" ptsTypes="AA">
                                      <p:cBhvr>
                                        <p:cTn id="78" dur="600" spd="-100000" fill="hold"/>
                                        <p:tgtEl>
                                          <p:spTgt spid="4"/>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27" grpId="1" animBg="1"/>
      <p:bldP spid="31" grpId="0" animBg="1"/>
      <p:bldP spid="31" grpId="1" animBg="1"/>
      <p:bldP spid="35" grpId="0" animBg="1"/>
      <p:bldP spid="35" grpId="1" animBg="1"/>
      <p:bldP spid="17" grpId="0" animBg="1"/>
      <p:bldP spid="17" grpId="1" animBg="1"/>
      <p:bldP spid="32" grpId="0" animBg="1"/>
      <p:bldP spid="32" grpId="1" animBg="1"/>
      <p:bldP spid="18" grpId="0" animBg="1"/>
      <p:bldP spid="18" grpId="1" animBg="1"/>
      <p:bldP spid="14" grpId="0" animBg="1"/>
      <p:bldP spid="14" grpId="1" animBg="1"/>
      <p:bldP spid="24" grpId="0"/>
      <p:bldP spid="24" grpId="1"/>
      <p:bldP spid="25" grpId="0"/>
      <p:bldP spid="25" grpId="1"/>
      <p:bldP spid="26" grpId="0"/>
      <p:bldP spid="26" grpId="1"/>
      <p:bldP spid="29" grpId="0"/>
      <p:bldP spid="29"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32237" cy="492443"/>
          </a:xfrm>
        </p:spPr>
        <p:txBody>
          <a:bodyPr/>
          <a:lstStyle/>
          <a:p>
            <a:r>
              <a:rPr lang="en-US" sz="3200">
                <a:ea typeface="+mj-lt"/>
                <a:cs typeface="+mj-lt"/>
              </a:rPr>
              <a:t>Estimate Azure project costs </a:t>
            </a:r>
            <a:endParaRPr lang="en-US" sz="3200">
              <a:solidFill>
                <a:srgbClr val="000000"/>
              </a:solidFill>
              <a:ea typeface="+mj-lt"/>
              <a:cs typeface="+mj-lt"/>
            </a:endParaRPr>
          </a:p>
        </p:txBody>
      </p:sp>
      <p:sp>
        <p:nvSpPr>
          <p:cNvPr id="3" name="Rectangle: Rounded Corners 2">
            <a:extLst>
              <a:ext uri="{FF2B5EF4-FFF2-40B4-BE49-F238E27FC236}">
                <a16:creationId xmlns:a16="http://schemas.microsoft.com/office/drawing/2014/main" id="{B8921B7E-B5BD-AE70-BE1E-AD60BDFB7AC0}"/>
              </a:ext>
              <a:ext uri="{C183D7F6-B498-43B3-948B-1728B52AA6E4}">
                <adec:decorative xmlns:adec="http://schemas.microsoft.com/office/drawing/2017/decorative" val="1"/>
              </a:ext>
            </a:extLst>
          </p:cNvPr>
          <p:cNvSpPr/>
          <p:nvPr/>
        </p:nvSpPr>
        <p:spPr bwMode="auto">
          <a:xfrm>
            <a:off x="727994" y="2280719"/>
            <a:ext cx="5375944" cy="3986731"/>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 name="Rectangle: Rounded Corners 3">
            <a:extLst>
              <a:ext uri="{FF2B5EF4-FFF2-40B4-BE49-F238E27FC236}">
                <a16:creationId xmlns:a16="http://schemas.microsoft.com/office/drawing/2014/main" id="{75F3DD0F-9865-584B-8607-82F7D0A8228E}"/>
              </a:ext>
              <a:ext uri="{C183D7F6-B498-43B3-948B-1728B52AA6E4}">
                <adec:decorative xmlns:adec="http://schemas.microsoft.com/office/drawing/2017/decorative" val="0"/>
              </a:ext>
            </a:extLst>
          </p:cNvPr>
          <p:cNvSpPr/>
          <p:nvPr/>
        </p:nvSpPr>
        <p:spPr bwMode="auto">
          <a:xfrm>
            <a:off x="575594" y="2128319"/>
            <a:ext cx="5375944" cy="3986731"/>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457200" bIns="146304" numCol="1" spcCol="0" rtlCol="0" fromWordArt="0" anchor="t" anchorCtr="0" forceAA="0" compatLnSpc="1">
            <a:prstTxWarp prst="textNoShape">
              <a:avLst/>
            </a:prstTxWarp>
            <a:noAutofit/>
          </a:bodyPr>
          <a:lstStyle/>
          <a:p>
            <a:pPr marL="182880" marR="0">
              <a:spcAft>
                <a:spcPts val="600"/>
              </a:spcAft>
            </a:pPr>
            <a:r>
              <a:rPr lang="en-US" sz="2000" b="1">
                <a:gradFill>
                  <a:gsLst>
                    <a:gs pos="48300">
                      <a:srgbClr val="6358CC"/>
                    </a:gs>
                    <a:gs pos="100000">
                      <a:schemeClr val="accent1"/>
                    </a:gs>
                    <a:gs pos="0">
                      <a:schemeClr val="accent6"/>
                    </a:gs>
                  </a:gsLst>
                  <a:lin ang="3000000" scaled="0"/>
                </a:gradFill>
              </a:rPr>
              <a:t>Azure Migrate</a:t>
            </a:r>
            <a:endParaRPr lang="en-US" sz="1800" kern="100">
              <a:solidFill>
                <a:schemeClr val="tx1"/>
              </a:solidFill>
              <a:latin typeface="+mj-lt"/>
              <a:ea typeface="Calibri" panose="020F0502020204030204" pitchFamily="34" charset="0"/>
              <a:cs typeface="Arial" panose="020B0604020202020204" pitchFamily="34" charset="0"/>
            </a:endParaRPr>
          </a:p>
          <a:p>
            <a:pPr marL="182880" marR="0">
              <a:spcAft>
                <a:spcPts val="800"/>
              </a:spcAft>
            </a:pPr>
            <a:r>
              <a:rPr lang="en-US" sz="1600" kern="100">
                <a:solidFill>
                  <a:schemeClr val="tx1"/>
                </a:solidFill>
                <a:ea typeface="Calibri" panose="020F0502020204030204" pitchFamily="34" charset="0"/>
                <a:cs typeface="Arial" panose="020B0604020202020204" pitchFamily="34" charset="0"/>
              </a:rPr>
              <a:t>Discover and assess on-premise resources </a:t>
            </a:r>
            <a:br>
              <a:rPr lang="en-US" sz="1600" kern="100">
                <a:solidFill>
                  <a:schemeClr val="tx1"/>
                </a:solidFill>
                <a:ea typeface="Calibri" panose="020F0502020204030204" pitchFamily="34" charset="0"/>
                <a:cs typeface="Arial" panose="020B0604020202020204" pitchFamily="34" charset="0"/>
              </a:rPr>
            </a:br>
            <a:r>
              <a:rPr lang="en-US" sz="1600" kern="100">
                <a:solidFill>
                  <a:schemeClr val="tx1"/>
                </a:solidFill>
                <a:ea typeface="Calibri" panose="020F0502020204030204" pitchFamily="34" charset="0"/>
                <a:cs typeface="Arial" panose="020B0604020202020204" pitchFamily="34" charset="0"/>
              </a:rPr>
              <a:t>and estimate savings from migration.</a:t>
            </a:r>
          </a:p>
          <a:p>
            <a:pPr marL="182880" marR="0">
              <a:spcAft>
                <a:spcPts val="800"/>
              </a:spcAft>
            </a:pPr>
            <a:endParaRPr lang="en-US" sz="1400" kern="100">
              <a:solidFill>
                <a:schemeClr val="tx1"/>
              </a:solidFill>
              <a:ea typeface="Calibri" panose="020F0502020204030204" pitchFamily="34" charset="0"/>
              <a:cs typeface="Arial" panose="020B0604020202020204" pitchFamily="34" charset="0"/>
            </a:endParaRPr>
          </a:p>
          <a:p>
            <a:pPr marL="182880" marR="0">
              <a:spcAft>
                <a:spcPts val="600"/>
              </a:spcAft>
            </a:pPr>
            <a:r>
              <a:rPr lang="en-US" sz="2000" b="1">
                <a:gradFill>
                  <a:gsLst>
                    <a:gs pos="48300">
                      <a:srgbClr val="6358CC"/>
                    </a:gs>
                    <a:gs pos="100000">
                      <a:schemeClr val="accent1"/>
                    </a:gs>
                    <a:gs pos="0">
                      <a:schemeClr val="accent6"/>
                    </a:gs>
                  </a:gsLst>
                  <a:lin ang="3000000" scaled="0"/>
                </a:gradFill>
              </a:rPr>
              <a:t>TCO Calculator</a:t>
            </a:r>
            <a:r>
              <a:rPr lang="en-US" sz="1800" kern="100">
                <a:solidFill>
                  <a:schemeClr val="tx1"/>
                </a:solidFill>
                <a:latin typeface="+mj-lt"/>
                <a:ea typeface="Calibri" panose="020F0502020204030204" pitchFamily="34" charset="0"/>
                <a:cs typeface="Arial" panose="020B0604020202020204" pitchFamily="34" charset="0"/>
              </a:rPr>
              <a:t> </a:t>
            </a:r>
          </a:p>
          <a:p>
            <a:pPr marL="182880" marR="0">
              <a:spcAft>
                <a:spcPts val="800"/>
              </a:spcAft>
            </a:pPr>
            <a:r>
              <a:rPr lang="en-US" sz="1600" kern="100">
                <a:solidFill>
                  <a:schemeClr val="tx1"/>
                </a:solidFill>
                <a:ea typeface="Calibri" panose="020F0502020204030204" pitchFamily="34" charset="0"/>
                <a:cs typeface="Arial" panose="020B0604020202020204" pitchFamily="34" charset="0"/>
              </a:rPr>
              <a:t>Estimate costs savings by moving workloads </a:t>
            </a:r>
            <a:br>
              <a:rPr lang="en-US" sz="1600" kern="100">
                <a:solidFill>
                  <a:schemeClr val="tx1"/>
                </a:solidFill>
                <a:ea typeface="Calibri" panose="020F0502020204030204" pitchFamily="34" charset="0"/>
                <a:cs typeface="Arial" panose="020B0604020202020204" pitchFamily="34" charset="0"/>
              </a:rPr>
            </a:br>
            <a:r>
              <a:rPr lang="en-US" sz="1600" kern="100">
                <a:solidFill>
                  <a:schemeClr val="tx1"/>
                </a:solidFill>
                <a:ea typeface="Calibri" panose="020F0502020204030204" pitchFamily="34" charset="0"/>
                <a:cs typeface="Arial" panose="020B0604020202020204" pitchFamily="34" charset="0"/>
              </a:rPr>
              <a:t>to Azure.</a:t>
            </a:r>
          </a:p>
        </p:txBody>
      </p:sp>
      <p:sp>
        <p:nvSpPr>
          <p:cNvPr id="5" name="Rectangle: Rounded Corners 4">
            <a:extLst>
              <a:ext uri="{FF2B5EF4-FFF2-40B4-BE49-F238E27FC236}">
                <a16:creationId xmlns:a16="http://schemas.microsoft.com/office/drawing/2014/main" id="{833C9CBD-B348-D9E3-1AAD-C2DF93957EF4}"/>
              </a:ext>
              <a:ext uri="{C183D7F6-B498-43B3-948B-1728B52AA6E4}">
                <adec:decorative xmlns:adec="http://schemas.microsoft.com/office/drawing/2017/decorative" val="1"/>
              </a:ext>
            </a:extLst>
          </p:cNvPr>
          <p:cNvSpPr/>
          <p:nvPr/>
        </p:nvSpPr>
        <p:spPr bwMode="auto">
          <a:xfrm>
            <a:off x="903449" y="5098473"/>
            <a:ext cx="4705735" cy="816081"/>
          </a:xfrm>
          <a:prstGeom prst="roundRect">
            <a:avLst>
              <a:gd name="adj" fmla="val 0"/>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a:solidFill>
                <a:schemeClr val="bg1"/>
              </a:solidFill>
              <a:latin typeface="+mj-lt"/>
            </a:endParaRPr>
          </a:p>
        </p:txBody>
      </p:sp>
      <p:sp>
        <p:nvSpPr>
          <p:cNvPr id="18" name="TextBox 17">
            <a:extLst>
              <a:ext uri="{FF2B5EF4-FFF2-40B4-BE49-F238E27FC236}">
                <a16:creationId xmlns:a16="http://schemas.microsoft.com/office/drawing/2014/main" id="{14ADC426-EF10-E24D-0CCE-0E895D61A7F6}"/>
              </a:ext>
            </a:extLst>
          </p:cNvPr>
          <p:cNvSpPr txBox="1"/>
          <p:nvPr/>
        </p:nvSpPr>
        <p:spPr>
          <a:xfrm flipH="1">
            <a:off x="1108395" y="5250289"/>
            <a:ext cx="1245573" cy="256224"/>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1800">
                <a:solidFill>
                  <a:srgbClr val="EAD1EB"/>
                </a:solidFill>
                <a:latin typeface="Segoe Sans Display Semibold" pitchFamily="2" charset="0"/>
                <a:cs typeface="Segoe Sans Display Semibold" pitchFamily="2" charset="0"/>
              </a:rPr>
              <a:t>Resources: </a:t>
            </a:r>
          </a:p>
        </p:txBody>
      </p:sp>
      <p:sp>
        <p:nvSpPr>
          <p:cNvPr id="9" name="Rectangle 8">
            <a:hlinkClick r:id="rId3"/>
            <a:extLst>
              <a:ext uri="{FF2B5EF4-FFF2-40B4-BE49-F238E27FC236}">
                <a16:creationId xmlns:a16="http://schemas.microsoft.com/office/drawing/2014/main" id="{A47ACCDE-8521-6FDC-7E2B-54832EC4221C}"/>
              </a:ext>
              <a:ext uri="{C183D7F6-B498-43B3-948B-1728B52AA6E4}">
                <adec:decorative xmlns:adec="http://schemas.microsoft.com/office/drawing/2017/decorative" val="0"/>
              </a:ext>
            </a:extLst>
          </p:cNvPr>
          <p:cNvSpPr/>
          <p:nvPr/>
        </p:nvSpPr>
        <p:spPr bwMode="auto">
          <a:xfrm>
            <a:off x="2297370" y="5184099"/>
            <a:ext cx="1845279" cy="388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400">
                <a:solidFill>
                  <a:schemeClr val="bg1"/>
                </a:solidFill>
                <a:hlinkClick r:id="rId4">
                  <a:extLst>
                    <a:ext uri="{A12FA001-AC4F-418D-AE19-62706E023703}">
                      <ahyp:hlinkClr xmlns:ahyp="http://schemas.microsoft.com/office/drawing/2018/hyperlinkcolor" val="tx"/>
                    </a:ext>
                  </a:extLst>
                </a:hlinkClick>
              </a:rPr>
              <a:t>Azure Migrate</a:t>
            </a:r>
            <a:endParaRPr lang="en-US" sz="1400">
              <a:solidFill>
                <a:schemeClr val="bg1"/>
              </a:solidFill>
              <a:cs typeface="Segoe Sans Display" pitchFamily="2" charset="0"/>
            </a:endParaRPr>
          </a:p>
        </p:txBody>
      </p:sp>
      <p:sp>
        <p:nvSpPr>
          <p:cNvPr id="11" name="Rectangle 10">
            <a:hlinkClick r:id="rId3"/>
            <a:extLst>
              <a:ext uri="{FF2B5EF4-FFF2-40B4-BE49-F238E27FC236}">
                <a16:creationId xmlns:a16="http://schemas.microsoft.com/office/drawing/2014/main" id="{C968557F-0F81-12F1-B2B0-3123B3C60B7D}"/>
              </a:ext>
              <a:ext uri="{C183D7F6-B498-43B3-948B-1728B52AA6E4}">
                <adec:decorative xmlns:adec="http://schemas.microsoft.com/office/drawing/2017/decorative" val="0"/>
              </a:ext>
            </a:extLst>
          </p:cNvPr>
          <p:cNvSpPr/>
          <p:nvPr/>
        </p:nvSpPr>
        <p:spPr bwMode="auto">
          <a:xfrm>
            <a:off x="3820503" y="5184099"/>
            <a:ext cx="1845279" cy="388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400" u="sng">
                <a:solidFill>
                  <a:schemeClr val="bg1"/>
                </a:solidFill>
                <a:hlinkClick r:id="rId5">
                  <a:extLst>
                    <a:ext uri="{A12FA001-AC4F-418D-AE19-62706E023703}">
                      <ahyp:hlinkClr xmlns:ahyp="http://schemas.microsoft.com/office/drawing/2018/hyperlinkcolor" val="tx"/>
                    </a:ext>
                  </a:extLst>
                </a:hlinkClick>
              </a:rPr>
              <a:t>TCO calculator</a:t>
            </a:r>
            <a:endParaRPr lang="en-US" sz="1400">
              <a:solidFill>
                <a:schemeClr val="bg1"/>
              </a:solidFill>
              <a:cs typeface="Segoe Sans Display" pitchFamily="2" charset="0"/>
            </a:endParaRPr>
          </a:p>
        </p:txBody>
      </p:sp>
      <p:sp>
        <p:nvSpPr>
          <p:cNvPr id="6" name="Rectangle 5">
            <a:hlinkClick r:id="rId3"/>
            <a:extLst>
              <a:ext uri="{FF2B5EF4-FFF2-40B4-BE49-F238E27FC236}">
                <a16:creationId xmlns:a16="http://schemas.microsoft.com/office/drawing/2014/main" id="{601D9AE6-11DB-D139-5050-1808317A813C}"/>
              </a:ext>
              <a:ext uri="{C183D7F6-B498-43B3-948B-1728B52AA6E4}">
                <adec:decorative xmlns:adec="http://schemas.microsoft.com/office/drawing/2017/decorative" val="0"/>
              </a:ext>
            </a:extLst>
          </p:cNvPr>
          <p:cNvSpPr/>
          <p:nvPr/>
        </p:nvSpPr>
        <p:spPr bwMode="auto">
          <a:xfrm>
            <a:off x="2290878" y="5486188"/>
            <a:ext cx="3332161" cy="388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400">
                <a:solidFill>
                  <a:schemeClr val="bg1"/>
                </a:solidFill>
                <a:hlinkClick r:id="rId6">
                  <a:extLst>
                    <a:ext uri="{A12FA001-AC4F-418D-AE19-62706E023703}">
                      <ahyp:hlinkClr xmlns:ahyp="http://schemas.microsoft.com/office/drawing/2018/hyperlinkcolor" val="tx"/>
                    </a:ext>
                  </a:extLst>
                </a:hlinkClick>
              </a:rPr>
              <a:t>How to build a business case</a:t>
            </a:r>
            <a:endParaRPr lang="en-US" sz="1400">
              <a:solidFill>
                <a:schemeClr val="bg1"/>
              </a:solidFill>
              <a:cs typeface="Segoe Sans Display" pitchFamily="2" charset="0"/>
            </a:endParaRPr>
          </a:p>
        </p:txBody>
      </p:sp>
      <p:grpSp>
        <p:nvGrpSpPr>
          <p:cNvPr id="7" name="Group 6">
            <a:extLst>
              <a:ext uri="{FF2B5EF4-FFF2-40B4-BE49-F238E27FC236}">
                <a16:creationId xmlns:a16="http://schemas.microsoft.com/office/drawing/2014/main" id="{DC913AAA-0EF2-A862-5FCB-5B9B43BADE04}"/>
              </a:ext>
              <a:ext uri="{C183D7F6-B498-43B3-948B-1728B52AA6E4}">
                <adec:decorative xmlns:adec="http://schemas.microsoft.com/office/drawing/2017/decorative" val="1"/>
              </a:ext>
            </a:extLst>
          </p:cNvPr>
          <p:cNvGrpSpPr/>
          <p:nvPr/>
        </p:nvGrpSpPr>
        <p:grpSpPr>
          <a:xfrm>
            <a:off x="3941604" y="1163598"/>
            <a:ext cx="1852201" cy="1727800"/>
            <a:chOff x="823837" y="2147247"/>
            <a:chExt cx="3338236" cy="3114029"/>
          </a:xfrm>
        </p:grpSpPr>
        <p:pic>
          <p:nvPicPr>
            <p:cNvPr id="51" name="Graphic 50">
              <a:extLst>
                <a:ext uri="{FF2B5EF4-FFF2-40B4-BE49-F238E27FC236}">
                  <a16:creationId xmlns:a16="http://schemas.microsoft.com/office/drawing/2014/main" id="{7BE812BE-CADD-1F2D-A66C-2E761D16C8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2641" y="2691481"/>
              <a:ext cx="1839432" cy="2569795"/>
            </a:xfrm>
            <a:prstGeom prst="rect">
              <a:avLst/>
            </a:prstGeom>
            <a:effectLst/>
          </p:spPr>
        </p:pic>
        <p:grpSp>
          <p:nvGrpSpPr>
            <p:cNvPr id="41" name="Graphic 11">
              <a:extLst>
                <a:ext uri="{FF2B5EF4-FFF2-40B4-BE49-F238E27FC236}">
                  <a16:creationId xmlns:a16="http://schemas.microsoft.com/office/drawing/2014/main" id="{7B77F0D0-B142-0A6A-B77C-49B8F1886B8D}"/>
                </a:ext>
              </a:extLst>
            </p:cNvPr>
            <p:cNvGrpSpPr/>
            <p:nvPr/>
          </p:nvGrpSpPr>
          <p:grpSpPr>
            <a:xfrm>
              <a:off x="823837" y="2147247"/>
              <a:ext cx="2222407" cy="1366118"/>
              <a:chOff x="2628590" y="2030759"/>
              <a:chExt cx="2237759" cy="1375555"/>
            </a:xfrm>
            <a:effectLst>
              <a:outerShdw blurRad="203200" dist="38100" dir="2700000" algn="tl" rotWithShape="0">
                <a:prstClr val="black">
                  <a:alpha val="20000"/>
                </a:prstClr>
              </a:outerShdw>
            </a:effectLst>
          </p:grpSpPr>
          <p:sp>
            <p:nvSpPr>
              <p:cNvPr id="42" name="Freeform: Shape 41">
                <a:extLst>
                  <a:ext uri="{FF2B5EF4-FFF2-40B4-BE49-F238E27FC236}">
                    <a16:creationId xmlns:a16="http://schemas.microsoft.com/office/drawing/2014/main" id="{8C408FA0-47FF-7F5B-2041-55BE4EB48F32}"/>
                  </a:ext>
                </a:extLst>
              </p:cNvPr>
              <p:cNvSpPr/>
              <p:nvPr/>
            </p:nvSpPr>
            <p:spPr>
              <a:xfrm>
                <a:off x="3063673" y="2030759"/>
                <a:ext cx="1802677" cy="1283318"/>
              </a:xfrm>
              <a:custGeom>
                <a:avLst/>
                <a:gdLst>
                  <a:gd name="connsiteX0" fmla="*/ 1802678 w 1802677"/>
                  <a:gd name="connsiteY0" fmla="*/ 877945 h 1283318"/>
                  <a:gd name="connsiteX1" fmla="*/ 1450840 w 1802677"/>
                  <a:gd name="connsiteY1" fmla="*/ 488810 h 1283318"/>
                  <a:gd name="connsiteX2" fmla="*/ 924970 w 1802677"/>
                  <a:gd name="connsiteY2" fmla="*/ 237 h 1283318"/>
                  <a:gd name="connsiteX3" fmla="*/ 427678 w 1802677"/>
                  <a:gd name="connsiteY3" fmla="*/ 342110 h 1283318"/>
                  <a:gd name="connsiteX4" fmla="*/ 0 w 1802677"/>
                  <a:gd name="connsiteY4" fmla="*/ 812034 h 1283318"/>
                  <a:gd name="connsiteX5" fmla="*/ 507221 w 1802677"/>
                  <a:gd name="connsiteY5" fmla="*/ 1283203 h 1283318"/>
                  <a:gd name="connsiteX6" fmla="*/ 1399841 w 1802677"/>
                  <a:gd name="connsiteY6" fmla="*/ 1283203 h 1283318"/>
                  <a:gd name="connsiteX7" fmla="*/ 1802643 w 1802677"/>
                  <a:gd name="connsiteY7" fmla="*/ 877910 h 128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2677" h="1283318">
                    <a:moveTo>
                      <a:pt x="1802678" y="877945"/>
                    </a:moveTo>
                    <a:cubicBezTo>
                      <a:pt x="1796484" y="679589"/>
                      <a:pt x="1647570" y="514898"/>
                      <a:pt x="1450840" y="488810"/>
                    </a:cubicBezTo>
                    <a:cubicBezTo>
                      <a:pt x="1438730" y="209527"/>
                      <a:pt x="1204391" y="-8205"/>
                      <a:pt x="924970" y="237"/>
                    </a:cubicBezTo>
                    <a:cubicBezTo>
                      <a:pt x="703709" y="-2081"/>
                      <a:pt x="504765" y="134689"/>
                      <a:pt x="427678" y="342110"/>
                    </a:cubicBezTo>
                    <a:cubicBezTo>
                      <a:pt x="187769" y="369997"/>
                      <a:pt x="5224" y="570602"/>
                      <a:pt x="0" y="812034"/>
                    </a:cubicBezTo>
                    <a:cubicBezTo>
                      <a:pt x="14047" y="1080315"/>
                      <a:pt x="238629" y="1288946"/>
                      <a:pt x="507221" y="1283203"/>
                    </a:cubicBezTo>
                    <a:lnTo>
                      <a:pt x="1399841" y="1283203"/>
                    </a:lnTo>
                    <a:cubicBezTo>
                      <a:pt x="1621863" y="1279847"/>
                      <a:pt x="1800636" y="1099967"/>
                      <a:pt x="1802643" y="877910"/>
                    </a:cubicBezTo>
                    <a:close/>
                  </a:path>
                </a:pathLst>
              </a:custGeom>
              <a:gradFill>
                <a:gsLst>
                  <a:gs pos="0">
                    <a:srgbClr val="0078D4">
                      <a:alpha val="72000"/>
                    </a:srgbClr>
                  </a:gs>
                  <a:gs pos="16000">
                    <a:srgbClr val="1380DA">
                      <a:alpha val="65000"/>
                    </a:srgbClr>
                  </a:gs>
                  <a:gs pos="53000">
                    <a:srgbClr val="3C91E5">
                      <a:alpha val="59000"/>
                    </a:srgbClr>
                  </a:gs>
                  <a:gs pos="82000">
                    <a:srgbClr val="559CEC"/>
                  </a:gs>
                  <a:gs pos="100000">
                    <a:srgbClr val="5EA0EF"/>
                  </a:gs>
                </a:gsLst>
                <a:lin ang="16200000" scaled="1"/>
              </a:gradFill>
              <a:ln w="346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32BCDC0-2CA3-0AF9-C4BA-D4611A103692}"/>
                  </a:ext>
                </a:extLst>
              </p:cNvPr>
              <p:cNvSpPr/>
              <p:nvPr/>
            </p:nvSpPr>
            <p:spPr>
              <a:xfrm>
                <a:off x="2628590" y="2096556"/>
                <a:ext cx="1852361" cy="1309758"/>
              </a:xfrm>
              <a:custGeom>
                <a:avLst/>
                <a:gdLst>
                  <a:gd name="connsiteX0" fmla="*/ 1852362 w 1852361"/>
                  <a:gd name="connsiteY0" fmla="*/ 897919 h 1309758"/>
                  <a:gd name="connsiteX1" fmla="*/ 1491840 w 1852361"/>
                  <a:gd name="connsiteY1" fmla="*/ 497608 h 1309758"/>
                  <a:gd name="connsiteX2" fmla="*/ 951058 w 1852361"/>
                  <a:gd name="connsiteY2" fmla="*/ 317 h 1309758"/>
                  <a:gd name="connsiteX3" fmla="*/ 436363 w 1852361"/>
                  <a:gd name="connsiteY3" fmla="*/ 347172 h 1309758"/>
                  <a:gd name="connsiteX4" fmla="*/ 0 w 1852361"/>
                  <a:gd name="connsiteY4" fmla="*/ 824569 h 1309758"/>
                  <a:gd name="connsiteX5" fmla="*/ 522134 w 1852361"/>
                  <a:gd name="connsiteY5" fmla="*/ 1309439 h 1309758"/>
                  <a:gd name="connsiteX6" fmla="*/ 1434648 w 1852361"/>
                  <a:gd name="connsiteY6" fmla="*/ 1309439 h 1309758"/>
                  <a:gd name="connsiteX7" fmla="*/ 1852362 w 1852361"/>
                  <a:gd name="connsiteY7" fmla="*/ 897919 h 130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2361" h="1309758">
                    <a:moveTo>
                      <a:pt x="1852362" y="897919"/>
                    </a:moveTo>
                    <a:cubicBezTo>
                      <a:pt x="1846272" y="694269"/>
                      <a:pt x="1693760" y="524872"/>
                      <a:pt x="1491840" y="497608"/>
                    </a:cubicBezTo>
                    <a:cubicBezTo>
                      <a:pt x="1477758" y="211924"/>
                      <a:pt x="1236915" y="-9544"/>
                      <a:pt x="951058" y="317"/>
                    </a:cubicBezTo>
                    <a:cubicBezTo>
                      <a:pt x="723396" y="-4562"/>
                      <a:pt x="517290" y="134319"/>
                      <a:pt x="436363" y="347172"/>
                    </a:cubicBezTo>
                    <a:cubicBezTo>
                      <a:pt x="193166" y="377065"/>
                      <a:pt x="7958" y="579643"/>
                      <a:pt x="0" y="824569"/>
                    </a:cubicBezTo>
                    <a:cubicBezTo>
                      <a:pt x="10795" y="1102434"/>
                      <a:pt x="244269" y="1319231"/>
                      <a:pt x="522134" y="1309439"/>
                    </a:cubicBezTo>
                    <a:lnTo>
                      <a:pt x="1434648" y="1309439"/>
                    </a:lnTo>
                    <a:cubicBezTo>
                      <a:pt x="1662413" y="1308125"/>
                      <a:pt x="1847656" y="1125649"/>
                      <a:pt x="1852362" y="897919"/>
                    </a:cubicBezTo>
                    <a:close/>
                  </a:path>
                </a:pathLst>
              </a:custGeom>
              <a:gradFill>
                <a:gsLst>
                  <a:gs pos="0">
                    <a:srgbClr val="198AB3"/>
                  </a:gs>
                  <a:gs pos="0">
                    <a:srgbClr val="198AB3"/>
                  </a:gs>
                  <a:gs pos="11000">
                    <a:srgbClr val="22A5CB"/>
                  </a:gs>
                  <a:gs pos="23000">
                    <a:srgbClr val="29BADE"/>
                  </a:gs>
                  <a:gs pos="37000">
                    <a:srgbClr val="2EC9EB"/>
                  </a:gs>
                  <a:gs pos="53000">
                    <a:srgbClr val="31D1F3"/>
                  </a:gs>
                  <a:gs pos="78000">
                    <a:srgbClr val="32D4F5"/>
                  </a:gs>
                </a:gsLst>
                <a:lin ang="16200000" scaled="1"/>
              </a:gradFill>
              <a:ln w="346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C983AC9-7FE6-8E8A-C4BF-8133C4E18C85}"/>
                  </a:ext>
                </a:extLst>
              </p:cNvPr>
              <p:cNvSpPr/>
              <p:nvPr/>
            </p:nvSpPr>
            <p:spPr>
              <a:xfrm>
                <a:off x="3117132" y="2343596"/>
                <a:ext cx="1050145" cy="1062433"/>
              </a:xfrm>
              <a:custGeom>
                <a:avLst/>
                <a:gdLst>
                  <a:gd name="connsiteX0" fmla="*/ 110644 w 1050145"/>
                  <a:gd name="connsiteY0" fmla="*/ 420899 h 1062433"/>
                  <a:gd name="connsiteX1" fmla="*/ 216309 w 1050145"/>
                  <a:gd name="connsiteY1" fmla="*/ 420899 h 1062433"/>
                  <a:gd name="connsiteX2" fmla="*/ 237449 w 1050145"/>
                  <a:gd name="connsiteY2" fmla="*/ 429618 h 1062433"/>
                  <a:gd name="connsiteX3" fmla="*/ 486078 w 1050145"/>
                  <a:gd name="connsiteY3" fmla="*/ 678247 h 1062433"/>
                  <a:gd name="connsiteX4" fmla="*/ 487427 w 1050145"/>
                  <a:gd name="connsiteY4" fmla="*/ 720423 h 1062433"/>
                  <a:gd name="connsiteX5" fmla="*/ 486078 w 1050145"/>
                  <a:gd name="connsiteY5" fmla="*/ 721772 h 1062433"/>
                  <a:gd name="connsiteX6" fmla="*/ 147907 w 1050145"/>
                  <a:gd name="connsiteY6" fmla="*/ 1053715 h 1062433"/>
                  <a:gd name="connsiteX7" fmla="*/ 126767 w 1050145"/>
                  <a:gd name="connsiteY7" fmla="*/ 1062434 h 1062433"/>
                  <a:gd name="connsiteX8" fmla="*/ 26084 w 1050145"/>
                  <a:gd name="connsiteY8" fmla="*/ 1062434 h 1062433"/>
                  <a:gd name="connsiteX9" fmla="*/ 411 w 1050145"/>
                  <a:gd name="connsiteY9" fmla="*/ 1026762 h 1062433"/>
                  <a:gd name="connsiteX10" fmla="*/ 8681 w 1050145"/>
                  <a:gd name="connsiteY10" fmla="*/ 1010224 h 1062433"/>
                  <a:gd name="connsiteX11" fmla="*/ 295852 w 1050145"/>
                  <a:gd name="connsiteY11" fmla="*/ 719316 h 1062433"/>
                  <a:gd name="connsiteX12" fmla="*/ 297721 w 1050145"/>
                  <a:gd name="connsiteY12" fmla="*/ 678904 h 1062433"/>
                  <a:gd name="connsiteX13" fmla="*/ 295852 w 1050145"/>
                  <a:gd name="connsiteY13" fmla="*/ 677036 h 1062433"/>
                  <a:gd name="connsiteX14" fmla="*/ 89469 w 1050145"/>
                  <a:gd name="connsiteY14" fmla="*/ 471898 h 1062433"/>
                  <a:gd name="connsiteX15" fmla="*/ 89400 w 1050145"/>
                  <a:gd name="connsiteY15" fmla="*/ 429687 h 1062433"/>
                  <a:gd name="connsiteX16" fmla="*/ 110610 w 1050145"/>
                  <a:gd name="connsiteY16" fmla="*/ 420899 h 1062433"/>
                  <a:gd name="connsiteX17" fmla="*/ 537077 w 1050145"/>
                  <a:gd name="connsiteY17" fmla="*/ 1940 h 1062433"/>
                  <a:gd name="connsiteX18" fmla="*/ 645233 w 1050145"/>
                  <a:gd name="connsiteY18" fmla="*/ 1940 h 1062433"/>
                  <a:gd name="connsiteX19" fmla="*/ 666374 w 1050145"/>
                  <a:gd name="connsiteY19" fmla="*/ 11870 h 1062433"/>
                  <a:gd name="connsiteX20" fmla="*/ 856599 w 1050145"/>
                  <a:gd name="connsiteY20" fmla="*/ 204552 h 1062433"/>
                  <a:gd name="connsiteX21" fmla="*/ 856668 w 1050145"/>
                  <a:gd name="connsiteY21" fmla="*/ 246762 h 1062433"/>
                  <a:gd name="connsiteX22" fmla="*/ 856599 w 1050145"/>
                  <a:gd name="connsiteY22" fmla="*/ 246832 h 1062433"/>
                  <a:gd name="connsiteX23" fmla="*/ 607970 w 1050145"/>
                  <a:gd name="connsiteY23" fmla="*/ 484285 h 1062433"/>
                  <a:gd name="connsiteX24" fmla="*/ 586830 w 1050145"/>
                  <a:gd name="connsiteY24" fmla="*/ 493003 h 1062433"/>
                  <a:gd name="connsiteX25" fmla="*/ 496077 w 1050145"/>
                  <a:gd name="connsiteY25" fmla="*/ 493003 h 1062433"/>
                  <a:gd name="connsiteX26" fmla="*/ 466495 w 1050145"/>
                  <a:gd name="connsiteY26" fmla="*/ 460480 h 1062433"/>
                  <a:gd name="connsiteX27" fmla="*/ 473691 w 1050145"/>
                  <a:gd name="connsiteY27" fmla="*/ 442039 h 1062433"/>
                  <a:gd name="connsiteX28" fmla="*/ 663917 w 1050145"/>
                  <a:gd name="connsiteY28" fmla="*/ 250568 h 1062433"/>
                  <a:gd name="connsiteX29" fmla="*/ 663917 w 1050145"/>
                  <a:gd name="connsiteY29" fmla="*/ 208288 h 1062433"/>
                  <a:gd name="connsiteX30" fmla="*/ 515971 w 1050145"/>
                  <a:gd name="connsiteY30" fmla="*/ 59097 h 1062433"/>
                  <a:gd name="connsiteX31" fmla="*/ 497945 w 1050145"/>
                  <a:gd name="connsiteY31" fmla="*/ 19931 h 1062433"/>
                  <a:gd name="connsiteX32" fmla="*/ 537111 w 1050145"/>
                  <a:gd name="connsiteY32" fmla="*/ 1905 h 1062433"/>
                  <a:gd name="connsiteX33" fmla="*/ 537111 w 1050145"/>
                  <a:gd name="connsiteY33" fmla="*/ 1905 h 1062433"/>
                  <a:gd name="connsiteX34" fmla="*/ 759618 w 1050145"/>
                  <a:gd name="connsiteY34" fmla="*/ 499231 h 1062433"/>
                  <a:gd name="connsiteX35" fmla="*/ 865283 w 1050145"/>
                  <a:gd name="connsiteY35" fmla="*/ 499231 h 1062433"/>
                  <a:gd name="connsiteX36" fmla="*/ 886423 w 1050145"/>
                  <a:gd name="connsiteY36" fmla="*/ 507950 h 1062433"/>
                  <a:gd name="connsiteX37" fmla="*/ 1041842 w 1050145"/>
                  <a:gd name="connsiteY37" fmla="*/ 663369 h 1062433"/>
                  <a:gd name="connsiteX38" fmla="*/ 1041842 w 1050145"/>
                  <a:gd name="connsiteY38" fmla="*/ 705649 h 1062433"/>
                  <a:gd name="connsiteX39" fmla="*/ 816810 w 1050145"/>
                  <a:gd name="connsiteY39" fmla="*/ 933172 h 1062433"/>
                  <a:gd name="connsiteX40" fmla="*/ 795670 w 1050145"/>
                  <a:gd name="connsiteY40" fmla="*/ 941891 h 1062433"/>
                  <a:gd name="connsiteX41" fmla="*/ 693741 w 1050145"/>
                  <a:gd name="connsiteY41" fmla="*/ 941891 h 1062433"/>
                  <a:gd name="connsiteX42" fmla="*/ 663847 w 1050145"/>
                  <a:gd name="connsiteY42" fmla="*/ 912136 h 1062433"/>
                  <a:gd name="connsiteX43" fmla="*/ 672636 w 1050145"/>
                  <a:gd name="connsiteY43" fmla="*/ 890927 h 1062433"/>
                  <a:gd name="connsiteX44" fmla="*/ 849160 w 1050145"/>
                  <a:gd name="connsiteY44" fmla="*/ 711911 h 1062433"/>
                  <a:gd name="connsiteX45" fmla="*/ 849160 w 1050145"/>
                  <a:gd name="connsiteY45" fmla="*/ 669631 h 1062433"/>
                  <a:gd name="connsiteX46" fmla="*/ 738512 w 1050145"/>
                  <a:gd name="connsiteY46" fmla="*/ 556493 h 1062433"/>
                  <a:gd name="connsiteX47" fmla="*/ 737751 w 1050145"/>
                  <a:gd name="connsiteY47" fmla="*/ 514316 h 1062433"/>
                  <a:gd name="connsiteX48" fmla="*/ 754704 w 1050145"/>
                  <a:gd name="connsiteY48" fmla="*/ 505528 h 1062433"/>
                  <a:gd name="connsiteX49" fmla="*/ 759687 w 1050145"/>
                  <a:gd name="connsiteY49" fmla="*/ 499300 h 10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0145" h="1062433">
                    <a:moveTo>
                      <a:pt x="110644" y="420899"/>
                    </a:moveTo>
                    <a:lnTo>
                      <a:pt x="216309" y="420899"/>
                    </a:lnTo>
                    <a:cubicBezTo>
                      <a:pt x="224267" y="420726"/>
                      <a:pt x="231914" y="423875"/>
                      <a:pt x="237449" y="429618"/>
                    </a:cubicBezTo>
                    <a:lnTo>
                      <a:pt x="486078" y="678247"/>
                    </a:lnTo>
                    <a:cubicBezTo>
                      <a:pt x="498084" y="689526"/>
                      <a:pt x="498706" y="708417"/>
                      <a:pt x="487427" y="720423"/>
                    </a:cubicBezTo>
                    <a:cubicBezTo>
                      <a:pt x="487012" y="720873"/>
                      <a:pt x="486562" y="721322"/>
                      <a:pt x="486078" y="721772"/>
                    </a:cubicBezTo>
                    <a:lnTo>
                      <a:pt x="147907" y="1053715"/>
                    </a:lnTo>
                    <a:cubicBezTo>
                      <a:pt x="142302" y="1059320"/>
                      <a:pt x="134690" y="1062434"/>
                      <a:pt x="126767" y="1062434"/>
                    </a:cubicBezTo>
                    <a:lnTo>
                      <a:pt x="26084" y="1062434"/>
                    </a:lnTo>
                    <a:cubicBezTo>
                      <a:pt x="9130" y="1059666"/>
                      <a:pt x="-2356" y="1043716"/>
                      <a:pt x="411" y="1026762"/>
                    </a:cubicBezTo>
                    <a:cubicBezTo>
                      <a:pt x="1415" y="1020535"/>
                      <a:pt x="4321" y="1014756"/>
                      <a:pt x="8681" y="1010224"/>
                    </a:cubicBezTo>
                    <a:lnTo>
                      <a:pt x="295852" y="719316"/>
                    </a:lnTo>
                    <a:cubicBezTo>
                      <a:pt x="307512" y="708694"/>
                      <a:pt x="308377" y="690598"/>
                      <a:pt x="297721" y="678904"/>
                    </a:cubicBezTo>
                    <a:cubicBezTo>
                      <a:pt x="297133" y="678247"/>
                      <a:pt x="296510" y="677624"/>
                      <a:pt x="295852" y="677036"/>
                    </a:cubicBezTo>
                    <a:lnTo>
                      <a:pt x="89469" y="471898"/>
                    </a:lnTo>
                    <a:cubicBezTo>
                      <a:pt x="77809" y="460273"/>
                      <a:pt x="77775" y="441382"/>
                      <a:pt x="89400" y="429687"/>
                    </a:cubicBezTo>
                    <a:cubicBezTo>
                      <a:pt x="95005" y="424048"/>
                      <a:pt x="102652" y="420899"/>
                      <a:pt x="110610" y="420899"/>
                    </a:cubicBezTo>
                    <a:close/>
                    <a:moveTo>
                      <a:pt x="537077" y="1940"/>
                    </a:moveTo>
                    <a:lnTo>
                      <a:pt x="645233" y="1940"/>
                    </a:lnTo>
                    <a:cubicBezTo>
                      <a:pt x="653295" y="2390"/>
                      <a:pt x="660872" y="5953"/>
                      <a:pt x="666374" y="11870"/>
                    </a:cubicBezTo>
                    <a:lnTo>
                      <a:pt x="856599" y="204552"/>
                    </a:lnTo>
                    <a:cubicBezTo>
                      <a:pt x="868259" y="216177"/>
                      <a:pt x="868293" y="235068"/>
                      <a:pt x="856668" y="246762"/>
                    </a:cubicBezTo>
                    <a:cubicBezTo>
                      <a:pt x="856668" y="246762"/>
                      <a:pt x="856633" y="246797"/>
                      <a:pt x="856599" y="246832"/>
                    </a:cubicBezTo>
                    <a:lnTo>
                      <a:pt x="607970" y="484285"/>
                    </a:lnTo>
                    <a:cubicBezTo>
                      <a:pt x="602365" y="489890"/>
                      <a:pt x="594753" y="493003"/>
                      <a:pt x="586830" y="493003"/>
                    </a:cubicBezTo>
                    <a:lnTo>
                      <a:pt x="496077" y="493003"/>
                    </a:lnTo>
                    <a:cubicBezTo>
                      <a:pt x="478916" y="492173"/>
                      <a:pt x="465699" y="477642"/>
                      <a:pt x="466495" y="460480"/>
                    </a:cubicBezTo>
                    <a:cubicBezTo>
                      <a:pt x="466806" y="453699"/>
                      <a:pt x="469332" y="447229"/>
                      <a:pt x="473691" y="442039"/>
                    </a:cubicBezTo>
                    <a:lnTo>
                      <a:pt x="663917" y="250568"/>
                    </a:lnTo>
                    <a:cubicBezTo>
                      <a:pt x="674989" y="238632"/>
                      <a:pt x="674989" y="220225"/>
                      <a:pt x="663917" y="208288"/>
                    </a:cubicBezTo>
                    <a:lnTo>
                      <a:pt x="515971" y="59097"/>
                    </a:lnTo>
                    <a:cubicBezTo>
                      <a:pt x="500194" y="53250"/>
                      <a:pt x="492098" y="35743"/>
                      <a:pt x="497945" y="19931"/>
                    </a:cubicBezTo>
                    <a:cubicBezTo>
                      <a:pt x="503792" y="4120"/>
                      <a:pt x="521300" y="-3942"/>
                      <a:pt x="537111" y="1905"/>
                    </a:cubicBezTo>
                    <a:lnTo>
                      <a:pt x="537111" y="1905"/>
                    </a:lnTo>
                    <a:close/>
                    <a:moveTo>
                      <a:pt x="759618" y="499231"/>
                    </a:moveTo>
                    <a:lnTo>
                      <a:pt x="865283" y="499231"/>
                    </a:lnTo>
                    <a:cubicBezTo>
                      <a:pt x="873103" y="499681"/>
                      <a:pt x="880541" y="502726"/>
                      <a:pt x="886423" y="507950"/>
                    </a:cubicBezTo>
                    <a:lnTo>
                      <a:pt x="1041842" y="663369"/>
                    </a:lnTo>
                    <a:cubicBezTo>
                      <a:pt x="1052914" y="675306"/>
                      <a:pt x="1052914" y="693712"/>
                      <a:pt x="1041842" y="705649"/>
                    </a:cubicBezTo>
                    <a:lnTo>
                      <a:pt x="816810" y="933172"/>
                    </a:lnTo>
                    <a:cubicBezTo>
                      <a:pt x="811274" y="938881"/>
                      <a:pt x="803628" y="942029"/>
                      <a:pt x="795670" y="941891"/>
                    </a:cubicBezTo>
                    <a:lnTo>
                      <a:pt x="693741" y="941891"/>
                    </a:lnTo>
                    <a:cubicBezTo>
                      <a:pt x="677272" y="941926"/>
                      <a:pt x="663882" y="928605"/>
                      <a:pt x="663847" y="912136"/>
                    </a:cubicBezTo>
                    <a:cubicBezTo>
                      <a:pt x="663847" y="904178"/>
                      <a:pt x="666996" y="896532"/>
                      <a:pt x="672636" y="890927"/>
                    </a:cubicBezTo>
                    <a:lnTo>
                      <a:pt x="849160" y="711911"/>
                    </a:lnTo>
                    <a:cubicBezTo>
                      <a:pt x="860231" y="699975"/>
                      <a:pt x="860231" y="681568"/>
                      <a:pt x="849160" y="669631"/>
                    </a:cubicBezTo>
                    <a:lnTo>
                      <a:pt x="738512" y="556493"/>
                    </a:lnTo>
                    <a:cubicBezTo>
                      <a:pt x="726645" y="545040"/>
                      <a:pt x="726299" y="526184"/>
                      <a:pt x="737751" y="514316"/>
                    </a:cubicBezTo>
                    <a:cubicBezTo>
                      <a:pt x="742284" y="509611"/>
                      <a:pt x="748234" y="506532"/>
                      <a:pt x="754704" y="505528"/>
                    </a:cubicBezTo>
                    <a:lnTo>
                      <a:pt x="759687" y="499300"/>
                    </a:lnTo>
                    <a:close/>
                  </a:path>
                </a:pathLst>
              </a:custGeom>
              <a:solidFill>
                <a:srgbClr val="FFFFFF"/>
              </a:solidFill>
              <a:ln w="3460" cap="flat">
                <a:noFill/>
                <a:prstDash val="solid"/>
                <a:miter/>
              </a:ln>
            </p:spPr>
            <p:txBody>
              <a:bodyPr rtlCol="0" anchor="ctr"/>
              <a:lstStyle/>
              <a:p>
                <a:endParaRPr lang="en-US"/>
              </a:p>
            </p:txBody>
          </p:sp>
        </p:grpSp>
      </p:grpSp>
      <p:sp>
        <p:nvSpPr>
          <p:cNvPr id="12" name="Rectangle: Rounded Corners 11">
            <a:extLst>
              <a:ext uri="{FF2B5EF4-FFF2-40B4-BE49-F238E27FC236}">
                <a16:creationId xmlns:a16="http://schemas.microsoft.com/office/drawing/2014/main" id="{4EEA257C-3C66-414F-9A13-1F8618C6B135}"/>
              </a:ext>
              <a:ext uri="{C183D7F6-B498-43B3-948B-1728B52AA6E4}">
                <adec:decorative xmlns:adec="http://schemas.microsoft.com/office/drawing/2017/decorative" val="1"/>
              </a:ext>
            </a:extLst>
          </p:cNvPr>
          <p:cNvSpPr/>
          <p:nvPr/>
        </p:nvSpPr>
        <p:spPr bwMode="auto">
          <a:xfrm>
            <a:off x="6415865" y="2280718"/>
            <a:ext cx="5204635" cy="3986732"/>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3" name="Rectangle: Rounded Corners 12">
            <a:extLst>
              <a:ext uri="{FF2B5EF4-FFF2-40B4-BE49-F238E27FC236}">
                <a16:creationId xmlns:a16="http://schemas.microsoft.com/office/drawing/2014/main" id="{D832C18E-062E-E624-3A65-30CBDA2CD5FC}"/>
              </a:ext>
              <a:ext uri="{C183D7F6-B498-43B3-948B-1728B52AA6E4}">
                <adec:decorative xmlns:adec="http://schemas.microsoft.com/office/drawing/2017/decorative" val="0"/>
              </a:ext>
            </a:extLst>
          </p:cNvPr>
          <p:cNvSpPr/>
          <p:nvPr/>
        </p:nvSpPr>
        <p:spPr bwMode="auto">
          <a:xfrm>
            <a:off x="6263465" y="2128318"/>
            <a:ext cx="5204635" cy="3986732"/>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457200" bIns="146304" numCol="1" spcCol="0" rtlCol="0" fromWordArt="0" anchor="t" anchorCtr="0" forceAA="0" compatLnSpc="1">
            <a:prstTxWarp prst="textNoShape">
              <a:avLst/>
            </a:prstTxWarp>
            <a:noAutofit/>
          </a:bodyPr>
          <a:lstStyle/>
          <a:p>
            <a:pPr marL="182880">
              <a:spcAft>
                <a:spcPts val="1200"/>
              </a:spcAft>
            </a:pPr>
            <a:r>
              <a:rPr lang="en-US" sz="2000" b="1">
                <a:gradFill>
                  <a:gsLst>
                    <a:gs pos="48300">
                      <a:srgbClr val="6358CC"/>
                    </a:gs>
                    <a:gs pos="100000">
                      <a:schemeClr val="accent1"/>
                    </a:gs>
                    <a:gs pos="0">
                      <a:schemeClr val="accent6"/>
                    </a:gs>
                  </a:gsLst>
                  <a:lin ang="3000000" scaled="0"/>
                </a:gradFill>
              </a:rPr>
              <a:t>Azure Architecture Center</a:t>
            </a:r>
          </a:p>
          <a:p>
            <a:pPr marL="182880">
              <a:spcAft>
                <a:spcPts val="1200"/>
              </a:spcAft>
            </a:pPr>
            <a:r>
              <a:rPr lang="en-US" sz="1800" kern="100">
                <a:solidFill>
                  <a:schemeClr val="tx1"/>
                </a:solidFill>
                <a:latin typeface="+mj-lt"/>
                <a:ea typeface="Calibri" panose="020F0502020204030204" pitchFamily="34" charset="0"/>
                <a:cs typeface="Arial" panose="020B0604020202020204" pitchFamily="34" charset="0"/>
              </a:rPr>
              <a:t>Guidance for building applications on Azure using established patterns and practices, such as:</a:t>
            </a:r>
          </a:p>
          <a:p>
            <a:pPr marL="468630" marR="0" indent="-285750">
              <a:spcAft>
                <a:spcPts val="1200"/>
              </a:spcAft>
              <a:buFont typeface="Arial" panose="020B0604020202020204" pitchFamily="34" charset="0"/>
              <a:buChar char="•"/>
            </a:pPr>
            <a:r>
              <a:rPr lang="en-US" sz="1600" kern="100">
                <a:solidFill>
                  <a:schemeClr val="tx1"/>
                </a:solidFill>
                <a:ea typeface="Calibri" panose="020F0502020204030204" pitchFamily="34" charset="0"/>
                <a:cs typeface="Arial" panose="020B0604020202020204" pitchFamily="34" charset="0"/>
              </a:rPr>
              <a:t>Principles of a well-designed application</a:t>
            </a:r>
          </a:p>
          <a:p>
            <a:pPr marL="468630" marR="0" indent="-285750">
              <a:spcAft>
                <a:spcPts val="1200"/>
              </a:spcAft>
              <a:buFont typeface="Arial" panose="020B0604020202020204" pitchFamily="34" charset="0"/>
              <a:buChar char="•"/>
            </a:pPr>
            <a:r>
              <a:rPr lang="en-US" sz="1600" kern="100">
                <a:solidFill>
                  <a:schemeClr val="tx1"/>
                </a:solidFill>
                <a:ea typeface="Calibri" panose="020F0502020204030204" pitchFamily="34" charset="0"/>
                <a:cs typeface="Arial" panose="020B0604020202020204" pitchFamily="34" charset="0"/>
              </a:rPr>
              <a:t>How to optimize workloads</a:t>
            </a:r>
          </a:p>
          <a:p>
            <a:pPr marL="468630" marR="0" indent="-285750">
              <a:spcAft>
                <a:spcPts val="1200"/>
              </a:spcAft>
              <a:buFont typeface="Arial" panose="020B0604020202020204" pitchFamily="34" charset="0"/>
              <a:buChar char="•"/>
            </a:pPr>
            <a:r>
              <a:rPr lang="en-US" sz="1600" kern="100">
                <a:solidFill>
                  <a:schemeClr val="tx1"/>
                </a:solidFill>
                <a:ea typeface="Calibri" panose="020F0502020204030204" pitchFamily="34" charset="0"/>
                <a:cs typeface="Arial" panose="020B0604020202020204" pitchFamily="34" charset="0"/>
              </a:rPr>
              <a:t>How to choose the right technology</a:t>
            </a:r>
          </a:p>
        </p:txBody>
      </p:sp>
      <p:sp>
        <p:nvSpPr>
          <p:cNvPr id="14" name="Rectangle: Rounded Corners 13">
            <a:extLst>
              <a:ext uri="{FF2B5EF4-FFF2-40B4-BE49-F238E27FC236}">
                <a16:creationId xmlns:a16="http://schemas.microsoft.com/office/drawing/2014/main" id="{0F246C34-61FC-BEC4-51A0-70172C364C26}"/>
              </a:ext>
              <a:ext uri="{C183D7F6-B498-43B3-948B-1728B52AA6E4}">
                <adec:decorative xmlns:adec="http://schemas.microsoft.com/office/drawing/2017/decorative" val="1"/>
              </a:ext>
            </a:extLst>
          </p:cNvPr>
          <p:cNvSpPr/>
          <p:nvPr/>
        </p:nvSpPr>
        <p:spPr bwMode="auto">
          <a:xfrm>
            <a:off x="6561277" y="5301906"/>
            <a:ext cx="4555783" cy="612648"/>
          </a:xfrm>
          <a:prstGeom prst="roundRect">
            <a:avLst>
              <a:gd name="adj" fmla="val 0"/>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a:solidFill>
                <a:schemeClr val="bg1"/>
              </a:solidFill>
              <a:latin typeface="+mj-lt"/>
            </a:endParaRPr>
          </a:p>
        </p:txBody>
      </p:sp>
      <p:sp>
        <p:nvSpPr>
          <p:cNvPr id="15" name="TextBox 14">
            <a:extLst>
              <a:ext uri="{FF2B5EF4-FFF2-40B4-BE49-F238E27FC236}">
                <a16:creationId xmlns:a16="http://schemas.microsoft.com/office/drawing/2014/main" id="{46EEA275-BFED-9F59-E110-DD29BA77563E}"/>
              </a:ext>
            </a:extLst>
          </p:cNvPr>
          <p:cNvSpPr txBox="1"/>
          <p:nvPr/>
        </p:nvSpPr>
        <p:spPr>
          <a:xfrm flipH="1">
            <a:off x="6836192" y="5452928"/>
            <a:ext cx="1368008" cy="256224"/>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1800">
                <a:solidFill>
                  <a:srgbClr val="EAD1EB"/>
                </a:solidFill>
                <a:latin typeface="Segoe Sans Display Semibold" pitchFamily="2" charset="0"/>
                <a:cs typeface="Segoe Sans Display Semibold" pitchFamily="2" charset="0"/>
              </a:rPr>
              <a:t>Resource: </a:t>
            </a:r>
          </a:p>
        </p:txBody>
      </p:sp>
      <p:sp>
        <p:nvSpPr>
          <p:cNvPr id="16" name="Rectangle 15">
            <a:hlinkClick r:id="rId3"/>
            <a:extLst>
              <a:ext uri="{FF2B5EF4-FFF2-40B4-BE49-F238E27FC236}">
                <a16:creationId xmlns:a16="http://schemas.microsoft.com/office/drawing/2014/main" id="{2B529E37-FD7C-B21B-AD4C-CFB32AE54EF1}"/>
              </a:ext>
              <a:ext uri="{C183D7F6-B498-43B3-948B-1728B52AA6E4}">
                <adec:decorative xmlns:adec="http://schemas.microsoft.com/office/drawing/2017/decorative" val="0"/>
              </a:ext>
            </a:extLst>
          </p:cNvPr>
          <p:cNvSpPr/>
          <p:nvPr/>
        </p:nvSpPr>
        <p:spPr bwMode="auto">
          <a:xfrm>
            <a:off x="8096131" y="5387209"/>
            <a:ext cx="2566479" cy="388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400">
                <a:solidFill>
                  <a:schemeClr val="bg1"/>
                </a:solidFill>
                <a:hlinkClick r:id="rId9">
                  <a:extLst>
                    <a:ext uri="{A12FA001-AC4F-418D-AE19-62706E023703}">
                      <ahyp:hlinkClr xmlns:ahyp="http://schemas.microsoft.com/office/drawing/2018/hyperlinkcolor" val="tx"/>
                    </a:ext>
                  </a:extLst>
                </a:hlinkClick>
              </a:rPr>
              <a:t>Azure Architecture Center</a:t>
            </a:r>
            <a:endParaRPr lang="en-US" sz="1400">
              <a:solidFill>
                <a:schemeClr val="bg1"/>
              </a:solidFill>
              <a:cs typeface="Segoe Sans Display" pitchFamily="2" charset="0"/>
            </a:endParaRPr>
          </a:p>
        </p:txBody>
      </p:sp>
      <p:pic>
        <p:nvPicPr>
          <p:cNvPr id="17" name="Graphic 16">
            <a:extLst>
              <a:ext uri="{FF2B5EF4-FFF2-40B4-BE49-F238E27FC236}">
                <a16:creationId xmlns:a16="http://schemas.microsoft.com/office/drawing/2014/main" id="{8F34D6E0-3154-060D-31AD-3237F49681F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38669" y="1209417"/>
            <a:ext cx="1149882" cy="1414439"/>
          </a:xfrm>
          <a:prstGeom prst="rect">
            <a:avLst/>
          </a:prstGeom>
          <a:effectLst>
            <a:outerShdw blurRad="76200" dist="50800" dir="2700000" algn="tl" rotWithShape="0">
              <a:prstClr val="black">
                <a:alpha val="35000"/>
              </a:prstClr>
            </a:outerShdw>
          </a:effectLst>
        </p:spPr>
      </p:pic>
      <p:sp>
        <p:nvSpPr>
          <p:cNvPr id="10" name="TextBox 9">
            <a:extLst>
              <a:ext uri="{FF2B5EF4-FFF2-40B4-BE49-F238E27FC236}">
                <a16:creationId xmlns:a16="http://schemas.microsoft.com/office/drawing/2014/main" id="{311008FC-D479-DFA5-EFB9-6CEBABD726E1}"/>
              </a:ext>
            </a:extLst>
          </p:cNvPr>
          <p:cNvSpPr txBox="1"/>
          <p:nvPr/>
        </p:nvSpPr>
        <p:spPr>
          <a:xfrm>
            <a:off x="587169" y="1100328"/>
            <a:ext cx="10917893" cy="307777"/>
          </a:xfrm>
          <a:prstGeom prst="rect">
            <a:avLst/>
          </a:prstGeom>
          <a:noFill/>
        </p:spPr>
        <p:txBody>
          <a:bodyPr wrap="square" lIns="0" tIns="0" rIns="0" bIns="0" anchor="t">
            <a:spAutoFit/>
          </a:bodyPr>
          <a:lstStyle/>
          <a:p>
            <a:pPr>
              <a:defRPr/>
            </a:pPr>
            <a:r>
              <a:rPr lang="en-US" sz="2000">
                <a:latin typeface="Segoe Sans Text Semibold"/>
                <a:cs typeface="Segoe Sans Text Semibold"/>
              </a:rPr>
              <a:t>Estimating TCO</a:t>
            </a:r>
          </a:p>
        </p:txBody>
      </p:sp>
    </p:spTree>
    <p:extLst>
      <p:ext uri="{BB962C8B-B14F-4D97-AF65-F5344CB8AC3E}">
        <p14:creationId xmlns:p14="http://schemas.microsoft.com/office/powerpoint/2010/main" val="3337130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70833E-6 7.40741E-7 L 2.70833E-6 0.04352 " pathEditMode="relative" rAng="0" ptsTypes="AA">
                                      <p:cBhvr>
                                        <p:cTn id="9" dur="600" spd="-100000" fill="hold"/>
                                        <p:tgtEl>
                                          <p:spTgt spid="5"/>
                                        </p:tgtEl>
                                        <p:attrNameLst>
                                          <p:attrName>ppt_x</p:attrName>
                                          <p:attrName>ppt_y</p:attrName>
                                        </p:attrNameLst>
                                      </p:cBhvr>
                                      <p:rCtr x="0" y="2176"/>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500"/>
                                  </p:stCondLst>
                                  <p:childTnLst>
                                    <p:animMotion origin="layout" path="M -2.5E-6 7.40741E-7 L -2.5E-6 0.04352 " pathEditMode="relative" rAng="0" ptsTypes="AA">
                                      <p:cBhvr>
                                        <p:cTn id="14" dur="600" spd="-100000" fill="hold"/>
                                        <p:tgtEl>
                                          <p:spTgt spid="9"/>
                                        </p:tgtEl>
                                        <p:attrNameLst>
                                          <p:attrName>ppt_x</p:attrName>
                                          <p:attrName>ppt_y</p:attrName>
                                        </p:attrNameLst>
                                      </p:cBhvr>
                                      <p:rCtr x="0" y="2176"/>
                                    </p:animMotion>
                                  </p:childTnLst>
                                </p:cTn>
                              </p:par>
                              <p:par>
                                <p:cTn id="15" presetID="10" presetClass="entr" presetSubtype="0" fill="hold" grpId="0" nodeType="withEffect">
                                  <p:stCondLst>
                                    <p:cond delay="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decel="100000" fill="hold" grpId="1" nodeType="withEffect">
                                  <p:stCondLst>
                                    <p:cond delay="100"/>
                                  </p:stCondLst>
                                  <p:childTnLst>
                                    <p:animMotion origin="layout" path="M -0.0224 -0.05047 L 1.66667E-6 4.07407E-6 " pathEditMode="relative" rAng="0" ptsTypes="AA">
                                      <p:cBhvr>
                                        <p:cTn id="19" dur="750" fill="hold"/>
                                        <p:tgtEl>
                                          <p:spTgt spid="4"/>
                                        </p:tgtEl>
                                        <p:attrNameLst>
                                          <p:attrName>ppt_x</p:attrName>
                                          <p:attrName>ppt_y</p:attrName>
                                        </p:attrNameLst>
                                      </p:cBhvr>
                                      <p:rCtr x="1120" y="2523"/>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35" presetClass="path" presetSubtype="0" decel="100000" fill="hold" grpId="1" nodeType="withEffect">
                                  <p:stCondLst>
                                    <p:cond delay="0"/>
                                  </p:stCondLst>
                                  <p:childTnLst>
                                    <p:animMotion origin="layout" path="M 0.02239 0.03148 L 1.66667E-6 1.85185E-6 " pathEditMode="relative" rAng="0" ptsTypes="AA">
                                      <p:cBhvr>
                                        <p:cTn id="24" dur="750" fill="hold"/>
                                        <p:tgtEl>
                                          <p:spTgt spid="3"/>
                                        </p:tgtEl>
                                        <p:attrNameLst>
                                          <p:attrName>ppt_x</p:attrName>
                                          <p:attrName>ppt_y</p:attrName>
                                        </p:attrNameLst>
                                      </p:cBhvr>
                                      <p:rCtr x="-1120" y="-1574"/>
                                    </p:animMotion>
                                  </p:childTnLst>
                                </p:cTn>
                              </p:par>
                              <p:par>
                                <p:cTn id="25" presetID="10" presetClass="entr" presetSubtype="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500"/>
                                  </p:stCondLst>
                                  <p:childTnLst>
                                    <p:animMotion origin="layout" path="M -2.5E-6 7.40741E-7 L -2.5E-6 0.04352 " pathEditMode="relative" rAng="0" ptsTypes="AA">
                                      <p:cBhvr>
                                        <p:cTn id="29" dur="600" spd="-100000" fill="hold"/>
                                        <p:tgtEl>
                                          <p:spTgt spid="11"/>
                                        </p:tgtEl>
                                        <p:attrNameLst>
                                          <p:attrName>ppt_x</p:attrName>
                                          <p:attrName>ppt_y</p:attrName>
                                        </p:attrNameLst>
                                      </p:cBhvr>
                                      <p:rCtr x="0" y="2176"/>
                                    </p:animMotion>
                                  </p:childTnLst>
                                </p:cTn>
                              </p:par>
                              <p:par>
                                <p:cTn id="30" presetID="10" presetClass="entr" presetSubtype="0" fill="hold" grpId="0" nodeType="with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500"/>
                                  </p:stCondLst>
                                  <p:childTnLst>
                                    <p:animMotion origin="layout" path="M 8.33333E-7 -7.40741E-7 L 8.33333E-7 0.04352 " pathEditMode="relative" rAng="0" ptsTypes="AA">
                                      <p:cBhvr>
                                        <p:cTn id="34" dur="600" spd="-100000" fill="hold"/>
                                        <p:tgtEl>
                                          <p:spTgt spid="6"/>
                                        </p:tgtEl>
                                        <p:attrNameLst>
                                          <p:attrName>ppt_x</p:attrName>
                                          <p:attrName>ppt_y</p:attrName>
                                        </p:attrNameLst>
                                      </p:cBhvr>
                                      <p:rCtr x="0" y="2176"/>
                                    </p:animMotion>
                                  </p:childTnLst>
                                </p:cTn>
                              </p:par>
                              <p:par>
                                <p:cTn id="35" presetID="10" presetClass="entr" presetSubtype="0" fill="hold" grpId="0" nodeType="withEffect">
                                  <p:stCondLst>
                                    <p:cond delay="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500"/>
                                  </p:stCondLst>
                                  <p:childTnLst>
                                    <p:animMotion origin="layout" path="M 1.11022E-16 -4.07407E-6 L 1.11022E-16 0.04352 " pathEditMode="relative" rAng="0" ptsTypes="AA">
                                      <p:cBhvr>
                                        <p:cTn id="39" dur="600" spd="-100000" fill="hold"/>
                                        <p:tgtEl>
                                          <p:spTgt spid="14"/>
                                        </p:tgtEl>
                                        <p:attrNameLst>
                                          <p:attrName>ppt_x</p:attrName>
                                          <p:attrName>ppt_y</p:attrName>
                                        </p:attrNameLst>
                                      </p:cBhvr>
                                      <p:rCtr x="0" y="2176"/>
                                    </p:animMotion>
                                  </p:childTnLst>
                                </p:cTn>
                              </p:par>
                              <p:par>
                                <p:cTn id="40" presetID="10" presetClass="entr" presetSubtype="0"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42" presetClass="path" presetSubtype="0" decel="100000" fill="hold" grpId="1" nodeType="withEffect">
                                  <p:stCondLst>
                                    <p:cond delay="500"/>
                                  </p:stCondLst>
                                  <p:childTnLst>
                                    <p:animMotion origin="layout" path="M 3.125E-6 2.59259E-6 L 3.125E-6 0.04352 " pathEditMode="relative" rAng="0" ptsTypes="AA">
                                      <p:cBhvr>
                                        <p:cTn id="44" dur="600" spd="-100000" fill="hold"/>
                                        <p:tgtEl>
                                          <p:spTgt spid="15"/>
                                        </p:tgtEl>
                                        <p:attrNameLst>
                                          <p:attrName>ppt_x</p:attrName>
                                          <p:attrName>ppt_y</p:attrName>
                                        </p:attrNameLst>
                                      </p:cBhvr>
                                      <p:rCtr x="0" y="2176"/>
                                    </p:animMotion>
                                  </p:childTnLst>
                                </p:cTn>
                              </p:par>
                              <p:par>
                                <p:cTn id="45" presetID="10" presetClass="entr" presetSubtype="0" fill="hold" grpId="0"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42" presetClass="path" presetSubtype="0" decel="100000" fill="hold" grpId="1" nodeType="withEffect">
                                  <p:stCondLst>
                                    <p:cond delay="500"/>
                                  </p:stCondLst>
                                  <p:childTnLst>
                                    <p:animMotion origin="layout" path="M -8.33333E-7 1.11111E-6 L -8.33333E-7 0.04352 " pathEditMode="relative" rAng="0" ptsTypes="AA">
                                      <p:cBhvr>
                                        <p:cTn id="49" dur="600" spd="-100000" fill="hold"/>
                                        <p:tgtEl>
                                          <p:spTgt spid="16"/>
                                        </p:tgtEl>
                                        <p:attrNameLst>
                                          <p:attrName>ppt_x</p:attrName>
                                          <p:attrName>ppt_y</p:attrName>
                                        </p:attrNameLst>
                                      </p:cBhvr>
                                      <p:rCtr x="0" y="2176"/>
                                    </p:animMotion>
                                  </p:childTnLst>
                                </p:cTn>
                              </p:par>
                              <p:par>
                                <p:cTn id="50" presetID="10" presetClass="entr" presetSubtype="0" fill="hold" grpId="0" nodeType="withEffect">
                                  <p:stCondLst>
                                    <p:cond delay="1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63" presetClass="path" presetSubtype="0" decel="100000" fill="hold" grpId="1" nodeType="withEffect">
                                  <p:stCondLst>
                                    <p:cond delay="100"/>
                                  </p:stCondLst>
                                  <p:childTnLst>
                                    <p:animMotion origin="layout" path="M -0.02239 -0.05047 L -3.33333E-6 4.07407E-6 " pathEditMode="relative" rAng="0" ptsTypes="AA">
                                      <p:cBhvr>
                                        <p:cTn id="54" dur="750" fill="hold"/>
                                        <p:tgtEl>
                                          <p:spTgt spid="13"/>
                                        </p:tgtEl>
                                        <p:attrNameLst>
                                          <p:attrName>ppt_x</p:attrName>
                                          <p:attrName>ppt_y</p:attrName>
                                        </p:attrNameLst>
                                      </p:cBhvr>
                                      <p:rCtr x="1120" y="2523"/>
                                    </p:animMotion>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35" presetClass="path" presetSubtype="0" decel="100000" fill="hold" grpId="1" nodeType="withEffect">
                                  <p:stCondLst>
                                    <p:cond delay="0"/>
                                  </p:stCondLst>
                                  <p:childTnLst>
                                    <p:animMotion origin="layout" path="M 0.0224 0.03148 L -3.33333E-6 1.85185E-6 " pathEditMode="relative" rAng="0" ptsTypes="AA">
                                      <p:cBhvr>
                                        <p:cTn id="59" dur="750" fill="hold"/>
                                        <p:tgtEl>
                                          <p:spTgt spid="12"/>
                                        </p:tgtEl>
                                        <p:attrNameLst>
                                          <p:attrName>ppt_x</p:attrName>
                                          <p:attrName>ppt_y</p:attrName>
                                        </p:attrNameLst>
                                      </p:cBhvr>
                                      <p:rCtr x="-1120" y="-1574"/>
                                    </p:animMotion>
                                  </p:childTnLst>
                                </p:cTn>
                              </p:par>
                              <p:par>
                                <p:cTn id="60" presetID="10"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42" presetClass="path" presetSubtype="0" decel="100000" fill="hold" grpId="1" nodeType="withEffect">
                                  <p:stCondLst>
                                    <p:cond delay="500"/>
                                  </p:stCondLst>
                                  <p:childTnLst>
                                    <p:animMotion origin="layout" path="M 2.91667E-6 7.40741E-7 L 2.91667E-6 0.04352 " pathEditMode="relative" rAng="0" ptsTypes="AA">
                                      <p:cBhvr>
                                        <p:cTn id="67" dur="600" spd="-100000" fill="hold"/>
                                        <p:tgtEl>
                                          <p:spTgt spid="18"/>
                                        </p:tgtEl>
                                        <p:attrNameLst>
                                          <p:attrName>ppt_x</p:attrName>
                                          <p:attrName>ppt_y</p:attrName>
                                        </p:attrNameLst>
                                      </p:cBhvr>
                                      <p:rCtr x="0" y="2176"/>
                                    </p:animMotion>
                                  </p:childTnLst>
                                </p:cTn>
                              </p:par>
                              <p:par>
                                <p:cTn id="68" presetID="10" presetClass="entr" presetSubtype="0"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18" grpId="0"/>
      <p:bldP spid="18" grpId="1"/>
      <p:bldP spid="9" grpId="0"/>
      <p:bldP spid="9" grpId="1"/>
      <p:bldP spid="11" grpId="0"/>
      <p:bldP spid="11" grpId="1"/>
      <p:bldP spid="6" grpId="0"/>
      <p:bldP spid="6" grpId="1"/>
      <p:bldP spid="12" grpId="0" animBg="1"/>
      <p:bldP spid="12" grpId="1" animBg="1"/>
      <p:bldP spid="13" grpId="0" animBg="1"/>
      <p:bldP spid="13" grpId="1" animBg="1"/>
      <p:bldP spid="14" grpId="0" animBg="1"/>
      <p:bldP spid="14" grpId="1" animBg="1"/>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D7C9556-67A2-D781-F73C-4D35556B0806}"/>
              </a:ext>
              <a:ext uri="{C183D7F6-B498-43B3-948B-1728B52AA6E4}">
                <adec:decorative xmlns:adec="http://schemas.microsoft.com/office/drawing/2017/decorative" val="1"/>
              </a:ext>
            </a:extLst>
          </p:cNvPr>
          <p:cNvSpPr/>
          <p:nvPr/>
        </p:nvSpPr>
        <p:spPr bwMode="auto">
          <a:xfrm>
            <a:off x="0" y="5956688"/>
            <a:ext cx="12192000" cy="654380"/>
          </a:xfrm>
          <a:prstGeom prst="rect">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err="1">
              <a:solidFill>
                <a:schemeClr val="bg1"/>
              </a:solidFill>
              <a:latin typeface="+mj-lt"/>
            </a:endParaRPr>
          </a:p>
        </p:txBody>
      </p:sp>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963" y="488196"/>
            <a:ext cx="10596293" cy="443198"/>
          </a:xfrm>
        </p:spPr>
        <p:txBody>
          <a:bodyPr/>
          <a:lstStyle/>
          <a:p>
            <a:pPr>
              <a:lnSpc>
                <a:spcPct val="90000"/>
              </a:lnSpc>
            </a:pPr>
            <a:r>
              <a:rPr lang="en-US" sz="3200">
                <a:cs typeface="Segoe UI"/>
              </a:rPr>
              <a:t>Calculate costs of Azure products/services</a:t>
            </a:r>
          </a:p>
        </p:txBody>
      </p:sp>
      <p:sp>
        <p:nvSpPr>
          <p:cNvPr id="27" name="Rectangle: Rounded Corners 26">
            <a:extLst>
              <a:ext uri="{FF2B5EF4-FFF2-40B4-BE49-F238E27FC236}">
                <a16:creationId xmlns:a16="http://schemas.microsoft.com/office/drawing/2014/main" id="{AB31241A-6965-F4C5-F022-72DE00BAB2D5}"/>
              </a:ext>
              <a:ext uri="{C183D7F6-B498-43B3-948B-1728B52AA6E4}">
                <adec:decorative xmlns:adec="http://schemas.microsoft.com/office/drawing/2017/decorative" val="1"/>
              </a:ext>
            </a:extLst>
          </p:cNvPr>
          <p:cNvSpPr/>
          <p:nvPr/>
        </p:nvSpPr>
        <p:spPr bwMode="auto">
          <a:xfrm>
            <a:off x="1045054" y="1749535"/>
            <a:ext cx="3462698" cy="2267335"/>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1" name="Rectangle: Rounded Corners 30">
            <a:extLst>
              <a:ext uri="{FF2B5EF4-FFF2-40B4-BE49-F238E27FC236}">
                <a16:creationId xmlns:a16="http://schemas.microsoft.com/office/drawing/2014/main" id="{7D6C81C7-09EB-CD85-6B1F-FC25C93C66BD}"/>
              </a:ext>
              <a:ext uri="{C183D7F6-B498-43B3-948B-1728B52AA6E4}">
                <adec:decorative xmlns:adec="http://schemas.microsoft.com/office/drawing/2017/decorative" val="1"/>
              </a:ext>
            </a:extLst>
          </p:cNvPr>
          <p:cNvSpPr/>
          <p:nvPr/>
        </p:nvSpPr>
        <p:spPr bwMode="auto">
          <a:xfrm>
            <a:off x="5125395" y="2741405"/>
            <a:ext cx="6059861" cy="2267335"/>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5" name="Rectangle: Rounded Corners 34">
            <a:extLst>
              <a:ext uri="{FF2B5EF4-FFF2-40B4-BE49-F238E27FC236}">
                <a16:creationId xmlns:a16="http://schemas.microsoft.com/office/drawing/2014/main" id="{4B3740B5-852B-6D13-5118-4AADD60EDE03}"/>
              </a:ext>
              <a:ext uri="{C183D7F6-B498-43B3-948B-1728B52AA6E4}">
                <adec:decorative xmlns:adec="http://schemas.microsoft.com/office/drawing/2017/decorative" val="1"/>
              </a:ext>
            </a:extLst>
          </p:cNvPr>
          <p:cNvSpPr/>
          <p:nvPr/>
        </p:nvSpPr>
        <p:spPr bwMode="auto">
          <a:xfrm>
            <a:off x="1045054" y="4406164"/>
            <a:ext cx="3462698" cy="1441028"/>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CC8430C3-12F6-3908-A115-6A85FD02C7EC}"/>
              </a:ext>
              <a:ext uri="{C183D7F6-B498-43B3-948B-1728B52AA6E4}">
                <adec:decorative xmlns:adec="http://schemas.microsoft.com/office/drawing/2017/decorative" val="0"/>
              </a:ext>
            </a:extLst>
          </p:cNvPr>
          <p:cNvSpPr/>
          <p:nvPr/>
        </p:nvSpPr>
        <p:spPr bwMode="auto">
          <a:xfrm>
            <a:off x="892654" y="1597136"/>
            <a:ext cx="3462698" cy="2267335"/>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36576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Journey stage</a:t>
            </a:r>
          </a:p>
          <a:p>
            <a:pPr>
              <a:spcAft>
                <a:spcPts val="600"/>
              </a:spcAft>
              <a:buClr>
                <a:schemeClr val="tx1"/>
              </a:buClr>
              <a:buSzPct val="100000"/>
              <a:defRPr/>
            </a:pPr>
            <a:r>
              <a:rPr lang="en-US" sz="1600">
                <a:solidFill>
                  <a:schemeClr val="tx1"/>
                </a:solidFill>
                <a:cs typeface="Segoe Sans Display" pitchFamily="2" charset="0"/>
              </a:rPr>
              <a:t>Ready to deploy specific services, either on-prem workloads or cloud </a:t>
            </a:r>
            <a:br>
              <a:rPr lang="en-US" sz="1600">
                <a:solidFill>
                  <a:schemeClr val="tx1"/>
                </a:solidFill>
                <a:cs typeface="Segoe Sans Display" pitchFamily="2" charset="0"/>
              </a:rPr>
            </a:br>
            <a:r>
              <a:rPr lang="en-US" sz="1600">
                <a:solidFill>
                  <a:schemeClr val="tx1"/>
                </a:solidFill>
                <a:cs typeface="Segoe Sans Display" pitchFamily="2" charset="0"/>
              </a:rPr>
              <a:t>native solutions.</a:t>
            </a: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32" name="Rectangle: Rounded Corners 31">
            <a:extLst>
              <a:ext uri="{FF2B5EF4-FFF2-40B4-BE49-F238E27FC236}">
                <a16:creationId xmlns:a16="http://schemas.microsoft.com/office/drawing/2014/main" id="{724717E7-1159-180E-A4FD-3CC0FFA104B6}"/>
              </a:ext>
              <a:ext uri="{C183D7F6-B498-43B3-948B-1728B52AA6E4}">
                <adec:decorative xmlns:adec="http://schemas.microsoft.com/office/drawing/2017/decorative" val="0"/>
              </a:ext>
            </a:extLst>
          </p:cNvPr>
          <p:cNvSpPr/>
          <p:nvPr/>
        </p:nvSpPr>
        <p:spPr bwMode="auto">
          <a:xfrm>
            <a:off x="4972995" y="2589005"/>
            <a:ext cx="6059861" cy="2267335"/>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Key concerns</a:t>
            </a:r>
          </a:p>
          <a:p>
            <a:pPr>
              <a:spcAft>
                <a:spcPts val="600"/>
              </a:spcAft>
              <a:buClr>
                <a:schemeClr val="tx1"/>
              </a:buClr>
              <a:buSzPct val="100000"/>
              <a:defRPr/>
            </a:pPr>
            <a:r>
              <a:rPr lang="en-US" sz="1600" spc="-10">
                <a:solidFill>
                  <a:schemeClr val="tx1"/>
                </a:solidFill>
                <a:cs typeface="Segoe Sans Display" pitchFamily="2" charset="0"/>
              </a:rPr>
              <a:t>How much will it cost to run a service in a specific region? </a:t>
            </a:r>
          </a:p>
          <a:p>
            <a:pPr>
              <a:spcAft>
                <a:spcPts val="600"/>
              </a:spcAft>
              <a:buClr>
                <a:schemeClr val="tx1"/>
              </a:buClr>
              <a:buSzPct val="100000"/>
              <a:defRPr/>
            </a:pPr>
            <a:r>
              <a:rPr lang="en-US" sz="1600">
                <a:solidFill>
                  <a:schemeClr val="tx1"/>
                </a:solidFill>
                <a:cs typeface="Segoe Sans Display" pitchFamily="2" charset="0"/>
              </a:rPr>
              <a:t>What will my costs be if I’m using a combination of </a:t>
            </a:r>
            <a:br>
              <a:rPr lang="en-US" sz="1600">
                <a:solidFill>
                  <a:schemeClr val="tx1"/>
                </a:solidFill>
                <a:cs typeface="Segoe Sans Display" pitchFamily="2" charset="0"/>
              </a:rPr>
            </a:br>
            <a:r>
              <a:rPr lang="en-US" sz="1600">
                <a:solidFill>
                  <a:schemeClr val="tx1"/>
                </a:solidFill>
                <a:cs typeface="Segoe Sans Display" pitchFamily="2" charset="0"/>
              </a:rPr>
              <a:t>products and services?</a:t>
            </a:r>
          </a:p>
          <a:p>
            <a:pPr>
              <a:spcAft>
                <a:spcPts val="600"/>
              </a:spcAft>
              <a:buClr>
                <a:schemeClr val="tx1"/>
              </a:buClr>
              <a:buSzPct val="100000"/>
              <a:defRPr/>
            </a:pPr>
            <a:r>
              <a:rPr lang="en-US" sz="1600">
                <a:solidFill>
                  <a:schemeClr val="tx1"/>
                </a:solidFill>
                <a:cs typeface="Segoe Sans Display" pitchFamily="2" charset="0"/>
              </a:rPr>
              <a:t>Are there ways to further save on the specific resources </a:t>
            </a:r>
            <a:br>
              <a:rPr lang="en-US" sz="1600">
                <a:solidFill>
                  <a:schemeClr val="tx1"/>
                </a:solidFill>
                <a:cs typeface="Segoe Sans Display" pitchFamily="2" charset="0"/>
              </a:rPr>
            </a:br>
            <a:r>
              <a:rPr lang="en-US" sz="1600">
                <a:solidFill>
                  <a:schemeClr val="tx1"/>
                </a:solidFill>
                <a:cs typeface="Segoe Sans Display" pitchFamily="2" charset="0"/>
              </a:rPr>
              <a:t>I want to use?</a:t>
            </a: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18" name="Rectangle: Rounded Corners 17">
            <a:extLst>
              <a:ext uri="{FF2B5EF4-FFF2-40B4-BE49-F238E27FC236}">
                <a16:creationId xmlns:a16="http://schemas.microsoft.com/office/drawing/2014/main" id="{2A0AA691-37E6-639C-7515-045B26941F85}"/>
              </a:ext>
              <a:ext uri="{C183D7F6-B498-43B3-948B-1728B52AA6E4}">
                <adec:decorative xmlns:adec="http://schemas.microsoft.com/office/drawing/2017/decorative" val="0"/>
              </a:ext>
            </a:extLst>
          </p:cNvPr>
          <p:cNvSpPr/>
          <p:nvPr/>
        </p:nvSpPr>
        <p:spPr bwMode="auto">
          <a:xfrm>
            <a:off x="892654" y="4253762"/>
            <a:ext cx="3462698" cy="1441029"/>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914400" bIns="146304" numCol="1" spcCol="0" rtlCol="0" fromWordArt="0" anchor="t" anchorCtr="0" forceAA="0" compatLnSpc="1">
            <a:prstTxWarp prst="textNoShape">
              <a:avLst/>
            </a:prstTxWarp>
            <a:noAutofit/>
          </a:bodyPr>
          <a:lstStyle/>
          <a:p>
            <a:pPr fontAlgn="ctr">
              <a:lnSpc>
                <a:spcPct val="90000"/>
              </a:lnSpc>
              <a:spcAft>
                <a:spcPts val="1200"/>
              </a:spcAft>
              <a:buClr>
                <a:schemeClr val="tx1"/>
              </a:buClr>
              <a:buSzPct val="100000"/>
              <a:defRPr/>
            </a:pPr>
            <a:r>
              <a:rPr lang="en-US" sz="2000" b="1">
                <a:gradFill>
                  <a:gsLst>
                    <a:gs pos="48300">
                      <a:srgbClr val="6358CC"/>
                    </a:gs>
                    <a:gs pos="100000">
                      <a:schemeClr val="accent1"/>
                    </a:gs>
                    <a:gs pos="0">
                      <a:schemeClr val="accent6"/>
                    </a:gs>
                  </a:gsLst>
                  <a:lin ang="3000000" scaled="0"/>
                </a:gradFill>
              </a:rPr>
              <a:t>Your need</a:t>
            </a:r>
          </a:p>
          <a:p>
            <a:pPr>
              <a:spcAft>
                <a:spcPts val="600"/>
              </a:spcAft>
              <a:buClr>
                <a:schemeClr val="tx1"/>
              </a:buClr>
              <a:buSzPct val="100000"/>
              <a:defRPr/>
            </a:pPr>
            <a:r>
              <a:rPr lang="en-US" sz="1600">
                <a:solidFill>
                  <a:schemeClr val="tx1"/>
                </a:solidFill>
                <a:cs typeface="Segoe Sans Display" pitchFamily="2" charset="0"/>
              </a:rPr>
              <a:t>Budgeting for </a:t>
            </a:r>
            <a:br>
              <a:rPr lang="en-US" sz="1600">
                <a:solidFill>
                  <a:schemeClr val="tx1"/>
                </a:solidFill>
                <a:cs typeface="Segoe Sans Display" pitchFamily="2" charset="0"/>
              </a:rPr>
            </a:br>
            <a:r>
              <a:rPr lang="en-US" sz="1600">
                <a:solidFill>
                  <a:schemeClr val="tx1"/>
                </a:solidFill>
                <a:cs typeface="Segoe Sans Display" pitchFamily="2" charset="0"/>
              </a:rPr>
              <a:t>specific services.</a:t>
            </a:r>
          </a:p>
          <a:p>
            <a:pPr>
              <a:spcAft>
                <a:spcPts val="400"/>
              </a:spcAft>
              <a:buClr>
                <a:schemeClr val="tx1"/>
              </a:buClr>
              <a:buSzPct val="100000"/>
              <a:defRPr/>
            </a:pPr>
            <a:endParaRPr lang="en-US" sz="1600">
              <a:solidFill>
                <a:schemeClr val="tx1"/>
              </a:solidFill>
              <a:cs typeface="Segoe Sans Display" pitchFamily="2" charset="0"/>
            </a:endParaRPr>
          </a:p>
          <a:p>
            <a:pPr fontAlgn="ctr">
              <a:lnSpc>
                <a:spcPct val="90000"/>
              </a:lnSpc>
              <a:spcAft>
                <a:spcPts val="1200"/>
              </a:spcAft>
              <a:buClr>
                <a:schemeClr val="tx1"/>
              </a:buClr>
              <a:buSzPct val="100000"/>
              <a:defRPr/>
            </a:pPr>
            <a:endParaRPr lang="en-US" sz="2000" b="1">
              <a:gradFill>
                <a:gsLst>
                  <a:gs pos="48300">
                    <a:srgbClr val="6358CC"/>
                  </a:gs>
                  <a:gs pos="100000">
                    <a:schemeClr val="accent1"/>
                  </a:gs>
                  <a:gs pos="0">
                    <a:schemeClr val="accent6"/>
                  </a:gs>
                </a:gsLst>
                <a:lin ang="3000000" scaled="0"/>
              </a:gradFill>
            </a:endParaRPr>
          </a:p>
        </p:txBody>
      </p:sp>
      <p:sp>
        <p:nvSpPr>
          <p:cNvPr id="14" name="Graphic 5">
            <a:extLst>
              <a:ext uri="{FF2B5EF4-FFF2-40B4-BE49-F238E27FC236}">
                <a16:creationId xmlns:a16="http://schemas.microsoft.com/office/drawing/2014/main" id="{652C98A0-82C8-0E9C-5C50-9F496C26725D}"/>
              </a:ext>
              <a:ext uri="{C183D7F6-B498-43B3-948B-1728B52AA6E4}">
                <adec:decorative xmlns:adec="http://schemas.microsoft.com/office/drawing/2017/decorative" val="1"/>
              </a:ext>
            </a:extLst>
          </p:cNvPr>
          <p:cNvSpPr/>
          <p:nvPr/>
        </p:nvSpPr>
        <p:spPr>
          <a:xfrm>
            <a:off x="3430852" y="1470585"/>
            <a:ext cx="646399" cy="646331"/>
          </a:xfrm>
          <a:custGeom>
            <a:avLst/>
            <a:gdLst>
              <a:gd name="connsiteX0" fmla="*/ 751950 w 900147"/>
              <a:gd name="connsiteY0" fmla="*/ 13172 h 900052"/>
              <a:gd name="connsiteX1" fmla="*/ 688298 w 900147"/>
              <a:gd name="connsiteY1" fmla="*/ 13194 h 900052"/>
              <a:gd name="connsiteX2" fmla="*/ 688320 w 900147"/>
              <a:gd name="connsiteY2" fmla="*/ 76847 h 900052"/>
              <a:gd name="connsiteX3" fmla="*/ 746460 w 900147"/>
              <a:gd name="connsiteY3" fmla="*/ 134897 h 900052"/>
              <a:gd name="connsiteX4" fmla="*/ 494820 w 900147"/>
              <a:gd name="connsiteY4" fmla="*/ 134897 h 900052"/>
              <a:gd name="connsiteX5" fmla="*/ 359820 w 900147"/>
              <a:gd name="connsiteY5" fmla="*/ 269897 h 900052"/>
              <a:gd name="connsiteX6" fmla="*/ 359820 w 900147"/>
              <a:gd name="connsiteY6" fmla="*/ 674852 h 900052"/>
              <a:gd name="connsiteX7" fmla="*/ 314820 w 900147"/>
              <a:gd name="connsiteY7" fmla="*/ 719852 h 900052"/>
              <a:gd name="connsiteX8" fmla="*/ 262260 w 900147"/>
              <a:gd name="connsiteY8" fmla="*/ 719852 h 900052"/>
              <a:gd name="connsiteX9" fmla="*/ 89730 w 900147"/>
              <a:gd name="connsiteY9" fmla="*/ 637952 h 900052"/>
              <a:gd name="connsiteX10" fmla="*/ 0 w 900147"/>
              <a:gd name="connsiteY10" fmla="*/ 765032 h 900052"/>
              <a:gd name="connsiteX11" fmla="*/ 134979 w 900147"/>
              <a:gd name="connsiteY11" fmla="*/ 900052 h 900052"/>
              <a:gd name="connsiteX12" fmla="*/ 262350 w 900147"/>
              <a:gd name="connsiteY12" fmla="*/ 809852 h 900052"/>
              <a:gd name="connsiteX13" fmla="*/ 314820 w 900147"/>
              <a:gd name="connsiteY13" fmla="*/ 809852 h 900052"/>
              <a:gd name="connsiteX14" fmla="*/ 449820 w 900147"/>
              <a:gd name="connsiteY14" fmla="*/ 674852 h 900052"/>
              <a:gd name="connsiteX15" fmla="*/ 449820 w 900147"/>
              <a:gd name="connsiteY15" fmla="*/ 269852 h 900052"/>
              <a:gd name="connsiteX16" fmla="*/ 494820 w 900147"/>
              <a:gd name="connsiteY16" fmla="*/ 224852 h 900052"/>
              <a:gd name="connsiteX17" fmla="*/ 746325 w 900147"/>
              <a:gd name="connsiteY17" fmla="*/ 224852 h 900052"/>
              <a:gd name="connsiteX18" fmla="*/ 688050 w 900147"/>
              <a:gd name="connsiteY18" fmla="*/ 282947 h 900052"/>
              <a:gd name="connsiteX19" fmla="*/ 685877 w 900147"/>
              <a:gd name="connsiteY19" fmla="*/ 346549 h 900052"/>
              <a:gd name="connsiteX20" fmla="*/ 749480 w 900147"/>
              <a:gd name="connsiteY20" fmla="*/ 348722 h 900052"/>
              <a:gd name="connsiteX21" fmla="*/ 751500 w 900147"/>
              <a:gd name="connsiteY21" fmla="*/ 346712 h 900052"/>
              <a:gd name="connsiteX22" fmla="*/ 886950 w 900147"/>
              <a:gd name="connsiteY22" fmla="*/ 211712 h 900052"/>
              <a:gd name="connsiteX23" fmla="*/ 886985 w 900147"/>
              <a:gd name="connsiteY23" fmla="*/ 148072 h 900052"/>
              <a:gd name="connsiteX24" fmla="*/ 886950 w 900147"/>
              <a:gd name="connsiteY24" fmla="*/ 148037 h 900052"/>
              <a:gd name="connsiteX25" fmla="*/ 751950 w 900147"/>
              <a:gd name="connsiteY25" fmla="*/ 13172 h 90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0147" h="900052">
                <a:moveTo>
                  <a:pt x="751950" y="13172"/>
                </a:moveTo>
                <a:cubicBezTo>
                  <a:pt x="734367" y="-4399"/>
                  <a:pt x="705868" y="-4389"/>
                  <a:pt x="688298" y="13194"/>
                </a:cubicBezTo>
                <a:cubicBezTo>
                  <a:pt x="670727" y="30777"/>
                  <a:pt x="670737" y="59276"/>
                  <a:pt x="688320" y="76847"/>
                </a:cubicBezTo>
                <a:lnTo>
                  <a:pt x="746460" y="134897"/>
                </a:lnTo>
                <a:lnTo>
                  <a:pt x="494820" y="134897"/>
                </a:lnTo>
                <a:cubicBezTo>
                  <a:pt x="420262" y="134897"/>
                  <a:pt x="359820" y="195338"/>
                  <a:pt x="359820" y="269897"/>
                </a:cubicBezTo>
                <a:lnTo>
                  <a:pt x="359820" y="674852"/>
                </a:lnTo>
                <a:cubicBezTo>
                  <a:pt x="359820" y="699704"/>
                  <a:pt x="339673" y="719852"/>
                  <a:pt x="314820" y="719852"/>
                </a:cubicBezTo>
                <a:lnTo>
                  <a:pt x="262260" y="719852"/>
                </a:lnTo>
                <a:cubicBezTo>
                  <a:pt x="237233" y="649593"/>
                  <a:pt x="159989" y="612925"/>
                  <a:pt x="89730" y="637952"/>
                </a:cubicBezTo>
                <a:cubicBezTo>
                  <a:pt x="35975" y="657100"/>
                  <a:pt x="57" y="707968"/>
                  <a:pt x="0" y="765032"/>
                </a:cubicBezTo>
                <a:cubicBezTo>
                  <a:pt x="-11" y="839590"/>
                  <a:pt x="60421" y="900041"/>
                  <a:pt x="134979" y="900052"/>
                </a:cubicBezTo>
                <a:cubicBezTo>
                  <a:pt x="192276" y="900061"/>
                  <a:pt x="243336" y="863901"/>
                  <a:pt x="262350" y="809852"/>
                </a:cubicBezTo>
                <a:lnTo>
                  <a:pt x="314820" y="809852"/>
                </a:lnTo>
                <a:cubicBezTo>
                  <a:pt x="389378" y="809852"/>
                  <a:pt x="449820" y="749410"/>
                  <a:pt x="449820" y="674852"/>
                </a:cubicBezTo>
                <a:lnTo>
                  <a:pt x="449820" y="269852"/>
                </a:lnTo>
                <a:cubicBezTo>
                  <a:pt x="449820" y="244999"/>
                  <a:pt x="469967" y="224852"/>
                  <a:pt x="494820" y="224852"/>
                </a:cubicBezTo>
                <a:lnTo>
                  <a:pt x="746325" y="224852"/>
                </a:lnTo>
                <a:lnTo>
                  <a:pt x="688050" y="282947"/>
                </a:lnTo>
                <a:cubicBezTo>
                  <a:pt x="669887" y="299910"/>
                  <a:pt x="668914" y="328386"/>
                  <a:pt x="685877" y="346549"/>
                </a:cubicBezTo>
                <a:cubicBezTo>
                  <a:pt x="702841" y="364712"/>
                  <a:pt x="731317" y="365685"/>
                  <a:pt x="749480" y="348722"/>
                </a:cubicBezTo>
                <a:cubicBezTo>
                  <a:pt x="750174" y="348073"/>
                  <a:pt x="750848" y="347403"/>
                  <a:pt x="751500" y="346712"/>
                </a:cubicBezTo>
                <a:lnTo>
                  <a:pt x="886950" y="211712"/>
                </a:lnTo>
                <a:cubicBezTo>
                  <a:pt x="904533" y="194148"/>
                  <a:pt x="904549" y="165655"/>
                  <a:pt x="886985" y="148072"/>
                </a:cubicBezTo>
                <a:cubicBezTo>
                  <a:pt x="886974" y="148060"/>
                  <a:pt x="886962" y="148048"/>
                  <a:pt x="886950" y="148037"/>
                </a:cubicBezTo>
                <a:lnTo>
                  <a:pt x="751950" y="13172"/>
                </a:lnTo>
                <a:close/>
              </a:path>
            </a:pathLst>
          </a:custGeom>
          <a:gradFill>
            <a:gsLst>
              <a:gs pos="82000">
                <a:srgbClr val="D59ED7"/>
              </a:gs>
              <a:gs pos="0">
                <a:srgbClr val="2DA5FF"/>
              </a:gs>
            </a:gsLst>
            <a:lin ang="4800000" scaled="0"/>
          </a:gradFill>
          <a:ln w="523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000000"/>
              </a:solidFill>
              <a:latin typeface="Segoe Sans Text"/>
            </a:endParaRPr>
          </a:p>
        </p:txBody>
      </p:sp>
      <p:sp>
        <p:nvSpPr>
          <p:cNvPr id="24" name="TextBox 23">
            <a:extLst>
              <a:ext uri="{FF2B5EF4-FFF2-40B4-BE49-F238E27FC236}">
                <a16:creationId xmlns:a16="http://schemas.microsoft.com/office/drawing/2014/main" id="{FFC8CF10-7A3C-D725-3F25-2D9D11A67136}"/>
              </a:ext>
            </a:extLst>
          </p:cNvPr>
          <p:cNvSpPr txBox="1"/>
          <p:nvPr/>
        </p:nvSpPr>
        <p:spPr>
          <a:xfrm flipH="1">
            <a:off x="880702" y="6119123"/>
            <a:ext cx="1530631" cy="284693"/>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2000">
                <a:solidFill>
                  <a:srgbClr val="EAD1EB"/>
                </a:solidFill>
                <a:latin typeface="Segoe Sans Display Semibold" pitchFamily="2" charset="0"/>
                <a:cs typeface="Segoe Sans Display Semibold" pitchFamily="2" charset="0"/>
              </a:rPr>
              <a:t>Resources: </a:t>
            </a:r>
          </a:p>
        </p:txBody>
      </p:sp>
      <p:sp>
        <p:nvSpPr>
          <p:cNvPr id="25" name="Rectangle 24">
            <a:extLst>
              <a:ext uri="{FF2B5EF4-FFF2-40B4-BE49-F238E27FC236}">
                <a16:creationId xmlns:a16="http://schemas.microsoft.com/office/drawing/2014/main" id="{66DAAEAA-043D-5545-C882-1F32E64AA768}"/>
              </a:ext>
              <a:ext uri="{C183D7F6-B498-43B3-948B-1728B52AA6E4}">
                <adec:decorative xmlns:adec="http://schemas.microsoft.com/office/drawing/2017/decorative" val="0"/>
              </a:ext>
            </a:extLst>
          </p:cNvPr>
          <p:cNvSpPr/>
          <p:nvPr/>
        </p:nvSpPr>
        <p:spPr bwMode="auto">
          <a:xfrm>
            <a:off x="2223974" y="6102022"/>
            <a:ext cx="2294848" cy="322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400">
                <a:solidFill>
                  <a:schemeClr val="bg1"/>
                </a:solidFill>
                <a:hlinkClick r:id="rId3">
                  <a:extLst>
                    <a:ext uri="{A12FA001-AC4F-418D-AE19-62706E023703}">
                      <ahyp:hlinkClr xmlns:ahyp="http://schemas.microsoft.com/office/drawing/2018/hyperlinkcolor" val="tx"/>
                    </a:ext>
                  </a:extLst>
                </a:hlinkClick>
              </a:rPr>
              <a:t>Azure pricing calculator</a:t>
            </a:r>
            <a:endParaRPr lang="en-US" sz="1400">
              <a:solidFill>
                <a:schemeClr val="bg1"/>
              </a:solidFill>
              <a:cs typeface="Segoe Sans Display" pitchFamily="2" charset="0"/>
            </a:endParaRPr>
          </a:p>
        </p:txBody>
      </p:sp>
      <p:sp>
        <p:nvSpPr>
          <p:cNvPr id="26" name="Rectangle 25">
            <a:extLst>
              <a:ext uri="{FF2B5EF4-FFF2-40B4-BE49-F238E27FC236}">
                <a16:creationId xmlns:a16="http://schemas.microsoft.com/office/drawing/2014/main" id="{C7C087A1-C14F-2B20-8060-306112F692C1}"/>
              </a:ext>
              <a:ext uri="{C183D7F6-B498-43B3-948B-1728B52AA6E4}">
                <adec:decorative xmlns:adec="http://schemas.microsoft.com/office/drawing/2017/decorative" val="0"/>
              </a:ext>
            </a:extLst>
          </p:cNvPr>
          <p:cNvSpPr/>
          <p:nvPr/>
        </p:nvSpPr>
        <p:spPr bwMode="auto">
          <a:xfrm>
            <a:off x="4372604" y="6102022"/>
            <a:ext cx="1971279"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400" u="sng">
                <a:solidFill>
                  <a:schemeClr val="bg1"/>
                </a:solidFill>
                <a:hlinkClick r:id="rId4">
                  <a:extLst>
                    <a:ext uri="{A12FA001-AC4F-418D-AE19-62706E023703}">
                      <ahyp:hlinkClr xmlns:ahyp="http://schemas.microsoft.com/office/drawing/2018/hyperlinkcolor" val="tx"/>
                    </a:ext>
                  </a:extLst>
                </a:hlinkClick>
              </a:rPr>
              <a:t>Azure reservations</a:t>
            </a:r>
            <a:endParaRPr lang="en-US" sz="1400">
              <a:solidFill>
                <a:schemeClr val="bg1"/>
              </a:solidFill>
              <a:cs typeface="Segoe Sans Display" pitchFamily="2" charset="0"/>
            </a:endParaRPr>
          </a:p>
        </p:txBody>
      </p:sp>
      <p:sp>
        <p:nvSpPr>
          <p:cNvPr id="29" name="Rectangle 28">
            <a:extLst>
              <a:ext uri="{FF2B5EF4-FFF2-40B4-BE49-F238E27FC236}">
                <a16:creationId xmlns:a16="http://schemas.microsoft.com/office/drawing/2014/main" id="{0102F1B3-ABD2-2C89-8CC1-B0999B9408D5}"/>
              </a:ext>
              <a:ext uri="{C183D7F6-B498-43B3-948B-1728B52AA6E4}">
                <adec:decorative xmlns:adec="http://schemas.microsoft.com/office/drawing/2017/decorative" val="0"/>
              </a:ext>
            </a:extLst>
          </p:cNvPr>
          <p:cNvSpPr/>
          <p:nvPr/>
        </p:nvSpPr>
        <p:spPr bwMode="auto">
          <a:xfrm>
            <a:off x="6197665" y="6102022"/>
            <a:ext cx="2086655"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400" u="sng">
                <a:solidFill>
                  <a:schemeClr val="bg1"/>
                </a:solidFill>
                <a:hlinkClick r:id="rId5">
                  <a:extLst>
                    <a:ext uri="{A12FA001-AC4F-418D-AE19-62706E023703}">
                      <ahyp:hlinkClr xmlns:ahyp="http://schemas.microsoft.com/office/drawing/2018/hyperlinkcolor" val="tx"/>
                    </a:ext>
                  </a:extLst>
                </a:hlinkClick>
              </a:rPr>
              <a:t>Azure Hybrid Benefit</a:t>
            </a:r>
            <a:endParaRPr lang="en-US" sz="1400">
              <a:solidFill>
                <a:schemeClr val="bg1"/>
              </a:solidFill>
              <a:cs typeface="Segoe Sans Display" pitchFamily="2" charset="0"/>
            </a:endParaRPr>
          </a:p>
        </p:txBody>
      </p:sp>
      <p:grpSp>
        <p:nvGrpSpPr>
          <p:cNvPr id="33" name="Group 32">
            <a:extLst>
              <a:ext uri="{FF2B5EF4-FFF2-40B4-BE49-F238E27FC236}">
                <a16:creationId xmlns:a16="http://schemas.microsoft.com/office/drawing/2014/main" id="{665A0026-B9C4-470B-41D1-14CD0740D52A}"/>
              </a:ext>
              <a:ext uri="{C183D7F6-B498-43B3-948B-1728B52AA6E4}">
                <adec:decorative xmlns:adec="http://schemas.microsoft.com/office/drawing/2017/decorative" val="1"/>
              </a:ext>
            </a:extLst>
          </p:cNvPr>
          <p:cNvGrpSpPr/>
          <p:nvPr/>
        </p:nvGrpSpPr>
        <p:grpSpPr>
          <a:xfrm>
            <a:off x="3399109" y="4146454"/>
            <a:ext cx="709884" cy="709885"/>
            <a:chOff x="7500935" y="2640208"/>
            <a:chExt cx="709884" cy="709885"/>
          </a:xfrm>
          <a:effectLst>
            <a:outerShdw blurRad="50800" dist="38100" dir="2700000" algn="tl" rotWithShape="0">
              <a:prstClr val="black">
                <a:alpha val="20000"/>
              </a:prstClr>
            </a:outerShdw>
          </a:effectLst>
        </p:grpSpPr>
        <p:sp>
          <p:nvSpPr>
            <p:cNvPr id="34" name="Freeform: Shape 33">
              <a:extLst>
                <a:ext uri="{FF2B5EF4-FFF2-40B4-BE49-F238E27FC236}">
                  <a16:creationId xmlns:a16="http://schemas.microsoft.com/office/drawing/2014/main" id="{6B5E708E-8467-A53B-8A15-95BB86E6001B}"/>
                </a:ext>
              </a:extLst>
            </p:cNvPr>
            <p:cNvSpPr/>
            <p:nvPr/>
          </p:nvSpPr>
          <p:spPr>
            <a:xfrm rot="16200000" flipV="1">
              <a:off x="7500934" y="2640209"/>
              <a:ext cx="709885" cy="709884"/>
            </a:xfrm>
            <a:custGeom>
              <a:avLst/>
              <a:gdLst>
                <a:gd name="connsiteX0" fmla="*/ 315505 w 709885"/>
                <a:gd name="connsiteY0" fmla="*/ 473257 h 709884"/>
                <a:gd name="connsiteX1" fmla="*/ 315505 w 709885"/>
                <a:gd name="connsiteY1" fmla="*/ 631010 h 709884"/>
                <a:gd name="connsiteX2" fmla="*/ 354943 w 709885"/>
                <a:gd name="connsiteY2" fmla="*/ 670448 h 709884"/>
                <a:gd name="connsiteX3" fmla="*/ 512695 w 709885"/>
                <a:gd name="connsiteY3" fmla="*/ 670448 h 709884"/>
                <a:gd name="connsiteX4" fmla="*/ 552133 w 709885"/>
                <a:gd name="connsiteY4" fmla="*/ 631010 h 709884"/>
                <a:gd name="connsiteX5" fmla="*/ 552133 w 709885"/>
                <a:gd name="connsiteY5" fmla="*/ 473257 h 709884"/>
                <a:gd name="connsiteX6" fmla="*/ 512695 w 709885"/>
                <a:gd name="connsiteY6" fmla="*/ 433819 h 709884"/>
                <a:gd name="connsiteX7" fmla="*/ 354943 w 709885"/>
                <a:gd name="connsiteY7" fmla="*/ 433819 h 709884"/>
                <a:gd name="connsiteX8" fmla="*/ 315505 w 709885"/>
                <a:gd name="connsiteY8" fmla="*/ 473257 h 709884"/>
                <a:gd name="connsiteX9" fmla="*/ 315504 w 709885"/>
                <a:gd name="connsiteY9" fmla="*/ 39438 h 709884"/>
                <a:gd name="connsiteX10" fmla="*/ 315504 w 709885"/>
                <a:gd name="connsiteY10" fmla="*/ 354942 h 709884"/>
                <a:gd name="connsiteX11" fmla="*/ 354942 w 709885"/>
                <a:gd name="connsiteY11" fmla="*/ 394380 h 709884"/>
                <a:gd name="connsiteX12" fmla="*/ 670447 w 709885"/>
                <a:gd name="connsiteY12" fmla="*/ 394380 h 709884"/>
                <a:gd name="connsiteX13" fmla="*/ 709885 w 709885"/>
                <a:gd name="connsiteY13" fmla="*/ 354942 h 709884"/>
                <a:gd name="connsiteX14" fmla="*/ 709885 w 709885"/>
                <a:gd name="connsiteY14" fmla="*/ 39438 h 709884"/>
                <a:gd name="connsiteX15" fmla="*/ 670447 w 709885"/>
                <a:gd name="connsiteY15" fmla="*/ 0 h 709884"/>
                <a:gd name="connsiteX16" fmla="*/ 354942 w 709885"/>
                <a:gd name="connsiteY16" fmla="*/ 0 h 709884"/>
                <a:gd name="connsiteX17" fmla="*/ 315504 w 709885"/>
                <a:gd name="connsiteY17" fmla="*/ 39438 h 709884"/>
                <a:gd name="connsiteX18" fmla="*/ 98595 w 709885"/>
                <a:gd name="connsiteY18" fmla="*/ 256347 h 709884"/>
                <a:gd name="connsiteX19" fmla="*/ 98595 w 709885"/>
                <a:gd name="connsiteY19" fmla="*/ 354942 h 709884"/>
                <a:gd name="connsiteX20" fmla="*/ 138033 w 709885"/>
                <a:gd name="connsiteY20" fmla="*/ 394380 h 709884"/>
                <a:gd name="connsiteX21" fmla="*/ 236628 w 709885"/>
                <a:gd name="connsiteY21" fmla="*/ 394380 h 709884"/>
                <a:gd name="connsiteX22" fmla="*/ 276067 w 709885"/>
                <a:gd name="connsiteY22" fmla="*/ 354942 h 709884"/>
                <a:gd name="connsiteX23" fmla="*/ 276067 w 709885"/>
                <a:gd name="connsiteY23" fmla="*/ 256347 h 709884"/>
                <a:gd name="connsiteX24" fmla="*/ 236628 w 709885"/>
                <a:gd name="connsiteY24" fmla="*/ 216909 h 709884"/>
                <a:gd name="connsiteX25" fmla="*/ 138033 w 709885"/>
                <a:gd name="connsiteY25" fmla="*/ 216909 h 709884"/>
                <a:gd name="connsiteX26" fmla="*/ 98595 w 709885"/>
                <a:gd name="connsiteY26" fmla="*/ 256347 h 709884"/>
                <a:gd name="connsiteX27" fmla="*/ 0 w 709885"/>
                <a:gd name="connsiteY27" fmla="*/ 473256 h 709884"/>
                <a:gd name="connsiteX28" fmla="*/ 0 w 709885"/>
                <a:gd name="connsiteY28" fmla="*/ 670446 h 709884"/>
                <a:gd name="connsiteX29" fmla="*/ 39438 w 709885"/>
                <a:gd name="connsiteY29" fmla="*/ 709884 h 709884"/>
                <a:gd name="connsiteX30" fmla="*/ 236628 w 709885"/>
                <a:gd name="connsiteY30" fmla="*/ 709884 h 709884"/>
                <a:gd name="connsiteX31" fmla="*/ 276066 w 709885"/>
                <a:gd name="connsiteY31" fmla="*/ 670446 h 709884"/>
                <a:gd name="connsiteX32" fmla="*/ 276066 w 709885"/>
                <a:gd name="connsiteY32" fmla="*/ 473256 h 709884"/>
                <a:gd name="connsiteX33" fmla="*/ 236628 w 709885"/>
                <a:gd name="connsiteY33" fmla="*/ 433818 h 709884"/>
                <a:gd name="connsiteX34" fmla="*/ 39438 w 709885"/>
                <a:gd name="connsiteY34" fmla="*/ 433818 h 709884"/>
                <a:gd name="connsiteX35" fmla="*/ 0 w 709885"/>
                <a:gd name="connsiteY35" fmla="*/ 473256 h 70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09885" h="709884">
                  <a:moveTo>
                    <a:pt x="315505" y="473257"/>
                  </a:moveTo>
                  <a:lnTo>
                    <a:pt x="315505" y="631010"/>
                  </a:lnTo>
                  <a:cubicBezTo>
                    <a:pt x="315505" y="652791"/>
                    <a:pt x="333162" y="670448"/>
                    <a:pt x="354943" y="670448"/>
                  </a:cubicBezTo>
                  <a:lnTo>
                    <a:pt x="512695" y="670448"/>
                  </a:lnTo>
                  <a:cubicBezTo>
                    <a:pt x="534476" y="670448"/>
                    <a:pt x="552133" y="652791"/>
                    <a:pt x="552133" y="631010"/>
                  </a:cubicBezTo>
                  <a:lnTo>
                    <a:pt x="552133" y="473257"/>
                  </a:lnTo>
                  <a:cubicBezTo>
                    <a:pt x="552133" y="451476"/>
                    <a:pt x="534476" y="433819"/>
                    <a:pt x="512695" y="433819"/>
                  </a:cubicBezTo>
                  <a:lnTo>
                    <a:pt x="354943" y="433819"/>
                  </a:lnTo>
                  <a:cubicBezTo>
                    <a:pt x="333162" y="433819"/>
                    <a:pt x="315505" y="451476"/>
                    <a:pt x="315505" y="473257"/>
                  </a:cubicBezTo>
                  <a:close/>
                  <a:moveTo>
                    <a:pt x="315504" y="39438"/>
                  </a:moveTo>
                  <a:lnTo>
                    <a:pt x="315504" y="354942"/>
                  </a:lnTo>
                  <a:cubicBezTo>
                    <a:pt x="315504" y="376723"/>
                    <a:pt x="333161" y="394380"/>
                    <a:pt x="354942" y="394380"/>
                  </a:cubicBezTo>
                  <a:lnTo>
                    <a:pt x="670447" y="394380"/>
                  </a:lnTo>
                  <a:cubicBezTo>
                    <a:pt x="692228" y="394380"/>
                    <a:pt x="709885" y="376723"/>
                    <a:pt x="709885" y="354942"/>
                  </a:cubicBezTo>
                  <a:lnTo>
                    <a:pt x="709885" y="39438"/>
                  </a:lnTo>
                  <a:cubicBezTo>
                    <a:pt x="709885" y="17657"/>
                    <a:pt x="692228" y="0"/>
                    <a:pt x="670447" y="0"/>
                  </a:cubicBezTo>
                  <a:lnTo>
                    <a:pt x="354942" y="0"/>
                  </a:lnTo>
                  <a:cubicBezTo>
                    <a:pt x="333161" y="0"/>
                    <a:pt x="315504" y="17657"/>
                    <a:pt x="315504" y="39438"/>
                  </a:cubicBezTo>
                  <a:close/>
                  <a:moveTo>
                    <a:pt x="98595" y="256347"/>
                  </a:moveTo>
                  <a:lnTo>
                    <a:pt x="98595" y="354942"/>
                  </a:lnTo>
                  <a:cubicBezTo>
                    <a:pt x="98595" y="376723"/>
                    <a:pt x="116252" y="394380"/>
                    <a:pt x="138033" y="394380"/>
                  </a:cubicBezTo>
                  <a:lnTo>
                    <a:pt x="236628" y="394380"/>
                  </a:lnTo>
                  <a:cubicBezTo>
                    <a:pt x="258410" y="394380"/>
                    <a:pt x="276067" y="376723"/>
                    <a:pt x="276067" y="354942"/>
                  </a:cubicBezTo>
                  <a:lnTo>
                    <a:pt x="276067" y="256347"/>
                  </a:lnTo>
                  <a:cubicBezTo>
                    <a:pt x="276067" y="234566"/>
                    <a:pt x="258410" y="216909"/>
                    <a:pt x="236628" y="216909"/>
                  </a:cubicBezTo>
                  <a:lnTo>
                    <a:pt x="138033" y="216909"/>
                  </a:lnTo>
                  <a:cubicBezTo>
                    <a:pt x="116252" y="216909"/>
                    <a:pt x="98595" y="234566"/>
                    <a:pt x="98595" y="256347"/>
                  </a:cubicBezTo>
                  <a:close/>
                  <a:moveTo>
                    <a:pt x="0" y="473256"/>
                  </a:moveTo>
                  <a:lnTo>
                    <a:pt x="0" y="670446"/>
                  </a:lnTo>
                  <a:cubicBezTo>
                    <a:pt x="0" y="692227"/>
                    <a:pt x="17657" y="709884"/>
                    <a:pt x="39438" y="709884"/>
                  </a:cubicBezTo>
                  <a:lnTo>
                    <a:pt x="236628" y="709884"/>
                  </a:lnTo>
                  <a:cubicBezTo>
                    <a:pt x="258410" y="709884"/>
                    <a:pt x="276066" y="692227"/>
                    <a:pt x="276066" y="670446"/>
                  </a:cubicBezTo>
                  <a:lnTo>
                    <a:pt x="276066" y="473256"/>
                  </a:lnTo>
                  <a:cubicBezTo>
                    <a:pt x="276066" y="451475"/>
                    <a:pt x="258410" y="433818"/>
                    <a:pt x="236628" y="433818"/>
                  </a:cubicBezTo>
                  <a:lnTo>
                    <a:pt x="39438" y="433818"/>
                  </a:lnTo>
                  <a:cubicBezTo>
                    <a:pt x="17657" y="433818"/>
                    <a:pt x="0" y="451475"/>
                    <a:pt x="0" y="473256"/>
                  </a:cubicBezTo>
                  <a:close/>
                </a:path>
              </a:pathLst>
            </a:custGeom>
            <a:gradFill>
              <a:gsLst>
                <a:gs pos="82000">
                  <a:srgbClr val="D59ED7"/>
                </a:gs>
                <a:gs pos="0">
                  <a:srgbClr val="2DA5FF"/>
                </a:gs>
              </a:gsLst>
              <a:lin ang="0" scaled="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000000"/>
                </a:solidFill>
                <a:latin typeface="Segoe Sans Text"/>
              </a:endParaRPr>
            </a:p>
          </p:txBody>
        </p:sp>
        <p:pic>
          <p:nvPicPr>
            <p:cNvPr id="47" name="Graphic 46">
              <a:extLst>
                <a:ext uri="{FF2B5EF4-FFF2-40B4-BE49-F238E27FC236}">
                  <a16:creationId xmlns:a16="http://schemas.microsoft.com/office/drawing/2014/main" id="{C64E387C-E5D0-9933-CADD-40DF4019D7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2228" y="2752076"/>
              <a:ext cx="224364" cy="180586"/>
            </a:xfrm>
            <a:prstGeom prst="rect">
              <a:avLst/>
            </a:prstGeom>
            <a:effectLst/>
          </p:spPr>
        </p:pic>
      </p:grpSp>
      <p:sp>
        <p:nvSpPr>
          <p:cNvPr id="5" name="Rectangle 4">
            <a:extLst>
              <a:ext uri="{FF2B5EF4-FFF2-40B4-BE49-F238E27FC236}">
                <a16:creationId xmlns:a16="http://schemas.microsoft.com/office/drawing/2014/main" id="{B76BE65D-F865-1859-4F49-06540CB06413}"/>
              </a:ext>
              <a:ext uri="{C183D7F6-B498-43B3-948B-1728B52AA6E4}">
                <adec:decorative xmlns:adec="http://schemas.microsoft.com/office/drawing/2017/decorative" val="0"/>
              </a:ext>
            </a:extLst>
          </p:cNvPr>
          <p:cNvSpPr/>
          <p:nvPr/>
        </p:nvSpPr>
        <p:spPr bwMode="auto">
          <a:xfrm>
            <a:off x="8138102" y="6102022"/>
            <a:ext cx="2404103"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400">
                <a:solidFill>
                  <a:schemeClr val="bg1"/>
                </a:solidFill>
                <a:hlinkClick r:id="rId8">
                  <a:extLst>
                    <a:ext uri="{A12FA001-AC4F-418D-AE19-62706E023703}">
                      <ahyp:hlinkClr xmlns:ahyp="http://schemas.microsoft.com/office/drawing/2018/hyperlinkcolor" val="tx"/>
                    </a:ext>
                  </a:extLst>
                </a:hlinkClick>
              </a:rPr>
              <a:t>Savings plan for compute</a:t>
            </a:r>
            <a:endParaRPr lang="en-US" sz="1400">
              <a:solidFill>
                <a:schemeClr val="bg1"/>
              </a:solidFill>
              <a:cs typeface="Segoe Sans Display" pitchFamily="2" charset="0"/>
            </a:endParaRPr>
          </a:p>
        </p:txBody>
      </p:sp>
      <p:grpSp>
        <p:nvGrpSpPr>
          <p:cNvPr id="6" name="Group 5">
            <a:extLst>
              <a:ext uri="{FF2B5EF4-FFF2-40B4-BE49-F238E27FC236}">
                <a16:creationId xmlns:a16="http://schemas.microsoft.com/office/drawing/2014/main" id="{66B6DA30-F2DE-B98C-D8AC-21A5392C3593}"/>
              </a:ext>
              <a:ext uri="{C183D7F6-B498-43B3-948B-1728B52AA6E4}">
                <adec:decorative xmlns:adec="http://schemas.microsoft.com/office/drawing/2017/decorative" val="1"/>
              </a:ext>
            </a:extLst>
          </p:cNvPr>
          <p:cNvGrpSpPr/>
          <p:nvPr/>
        </p:nvGrpSpPr>
        <p:grpSpPr>
          <a:xfrm>
            <a:off x="9833733" y="2462454"/>
            <a:ext cx="695124" cy="625405"/>
            <a:chOff x="9831788" y="1145127"/>
            <a:chExt cx="695124" cy="625405"/>
          </a:xfrm>
          <a:effectLst>
            <a:outerShdw blurRad="50800" dist="38100" dir="2700000" algn="tl" rotWithShape="0">
              <a:prstClr val="black">
                <a:alpha val="20000"/>
              </a:prstClr>
            </a:outerShdw>
          </a:effectLst>
        </p:grpSpPr>
        <p:sp>
          <p:nvSpPr>
            <p:cNvPr id="7" name="Freeform 22">
              <a:extLst>
                <a:ext uri="{FF2B5EF4-FFF2-40B4-BE49-F238E27FC236}">
                  <a16:creationId xmlns:a16="http://schemas.microsoft.com/office/drawing/2014/main" id="{0600D8D6-FEDA-8EA9-04C4-4377CD3E0298}"/>
                </a:ext>
              </a:extLst>
            </p:cNvPr>
            <p:cNvSpPr/>
            <p:nvPr/>
          </p:nvSpPr>
          <p:spPr>
            <a:xfrm>
              <a:off x="9831788" y="1145127"/>
              <a:ext cx="695124" cy="625405"/>
            </a:xfrm>
            <a:custGeom>
              <a:avLst/>
              <a:gdLst>
                <a:gd name="connsiteX0" fmla="*/ 337502 w 900278"/>
                <a:gd name="connsiteY0" fmla="*/ 449925 h 809983"/>
                <a:gd name="connsiteX1" fmla="*/ 292502 w 900278"/>
                <a:gd name="connsiteY1" fmla="*/ 494925 h 809983"/>
                <a:gd name="connsiteX2" fmla="*/ 337502 w 900278"/>
                <a:gd name="connsiteY2" fmla="*/ 539925 h 809983"/>
                <a:gd name="connsiteX3" fmla="*/ 382502 w 900278"/>
                <a:gd name="connsiteY3" fmla="*/ 494925 h 809983"/>
                <a:gd name="connsiteX4" fmla="*/ 337502 w 900278"/>
                <a:gd name="connsiteY4" fmla="*/ 449925 h 809983"/>
                <a:gd name="connsiteX5" fmla="*/ 672933 w 900278"/>
                <a:gd name="connsiteY5" fmla="*/ 153374 h 809983"/>
                <a:gd name="connsiteX6" fmla="*/ 705328 w 900278"/>
                <a:gd name="connsiteY6" fmla="*/ 166508 h 809983"/>
                <a:gd name="connsiteX7" fmla="*/ 868368 w 900278"/>
                <a:gd name="connsiteY7" fmla="*/ 615299 h 809983"/>
                <a:gd name="connsiteX8" fmla="*/ 899419 w 900278"/>
                <a:gd name="connsiteY8" fmla="*/ 756419 h 809983"/>
                <a:gd name="connsiteX9" fmla="*/ 899594 w 900278"/>
                <a:gd name="connsiteY9" fmla="*/ 772948 h 809983"/>
                <a:gd name="connsiteX10" fmla="*/ 847668 w 900278"/>
                <a:gd name="connsiteY10" fmla="*/ 809294 h 809983"/>
                <a:gd name="connsiteX11" fmla="*/ 701508 w 900278"/>
                <a:gd name="connsiteY11" fmla="*/ 780044 h 809983"/>
                <a:gd name="connsiteX12" fmla="*/ 562502 w 900278"/>
                <a:gd name="connsiteY12" fmla="*/ 809924 h 809983"/>
                <a:gd name="connsiteX13" fmla="*/ 333001 w 900278"/>
                <a:gd name="connsiteY13" fmla="*/ 719924 h 809983"/>
                <a:gd name="connsiteX14" fmla="*/ 521718 w 900278"/>
                <a:gd name="connsiteY14" fmla="*/ 672746 h 809983"/>
                <a:gd name="connsiteX15" fmla="*/ 672933 w 900278"/>
                <a:gd name="connsiteY15" fmla="*/ 153374 h 809983"/>
                <a:gd name="connsiteX16" fmla="*/ 337502 w 900278"/>
                <a:gd name="connsiteY16" fmla="*/ 134970 h 809983"/>
                <a:gd name="connsiteX17" fmla="*/ 276482 w 900278"/>
                <a:gd name="connsiteY17" fmla="*/ 148740 h 809983"/>
                <a:gd name="connsiteX18" fmla="*/ 229096 w 900278"/>
                <a:gd name="connsiteY18" fmla="*/ 197790 h 809983"/>
                <a:gd name="connsiteX19" fmla="*/ 244379 w 900278"/>
                <a:gd name="connsiteY19" fmla="*/ 243007 h 809983"/>
                <a:gd name="connsiteX20" fmla="*/ 288407 w 900278"/>
                <a:gd name="connsiteY20" fmla="*/ 229920 h 809983"/>
                <a:gd name="connsiteX21" fmla="*/ 308297 w 900278"/>
                <a:gd name="connsiteY21" fmla="*/ 208320 h 809983"/>
                <a:gd name="connsiteX22" fmla="*/ 337502 w 900278"/>
                <a:gd name="connsiteY22" fmla="*/ 202470 h 809983"/>
                <a:gd name="connsiteX23" fmla="*/ 368102 w 900278"/>
                <a:gd name="connsiteY23" fmla="*/ 213180 h 809983"/>
                <a:gd name="connsiteX24" fmla="*/ 382502 w 900278"/>
                <a:gd name="connsiteY24" fmla="*/ 247425 h 809983"/>
                <a:gd name="connsiteX25" fmla="*/ 356042 w 900278"/>
                <a:gd name="connsiteY25" fmla="*/ 278385 h 809983"/>
                <a:gd name="connsiteX26" fmla="*/ 303752 w 900278"/>
                <a:gd name="connsiteY26" fmla="*/ 371175 h 809983"/>
                <a:gd name="connsiteX27" fmla="*/ 337502 w 900278"/>
                <a:gd name="connsiteY27" fmla="*/ 404925 h 809983"/>
                <a:gd name="connsiteX28" fmla="*/ 371252 w 900278"/>
                <a:gd name="connsiteY28" fmla="*/ 371175 h 809983"/>
                <a:gd name="connsiteX29" fmla="*/ 397712 w 900278"/>
                <a:gd name="connsiteY29" fmla="*/ 331440 h 809983"/>
                <a:gd name="connsiteX30" fmla="*/ 401537 w 900278"/>
                <a:gd name="connsiteY30" fmla="*/ 328515 h 809983"/>
                <a:gd name="connsiteX31" fmla="*/ 450002 w 900278"/>
                <a:gd name="connsiteY31" fmla="*/ 247425 h 809983"/>
                <a:gd name="connsiteX32" fmla="*/ 410942 w 900278"/>
                <a:gd name="connsiteY32" fmla="*/ 160935 h 809983"/>
                <a:gd name="connsiteX33" fmla="*/ 337502 w 900278"/>
                <a:gd name="connsiteY33" fmla="*/ 134970 h 809983"/>
                <a:gd name="connsiteX34" fmla="*/ 337577 w 900278"/>
                <a:gd name="connsiteY34" fmla="*/ 0 h 809983"/>
                <a:gd name="connsiteX35" fmla="*/ 675003 w 900278"/>
                <a:gd name="connsiteY35" fmla="*/ 337573 h 809983"/>
                <a:gd name="connsiteX36" fmla="*/ 337427 w 900278"/>
                <a:gd name="connsiteY36" fmla="*/ 675001 h 809983"/>
                <a:gd name="connsiteX37" fmla="*/ 198496 w 900278"/>
                <a:gd name="connsiteY37" fmla="*/ 645045 h 809983"/>
                <a:gd name="connsiteX38" fmla="*/ 52876 w 900278"/>
                <a:gd name="connsiteY38" fmla="*/ 674385 h 809983"/>
                <a:gd name="connsiteX39" fmla="*/ 870 w 900278"/>
                <a:gd name="connsiteY39" fmla="*/ 638146 h 809983"/>
                <a:gd name="connsiteX40" fmla="*/ 990 w 900278"/>
                <a:gd name="connsiteY40" fmla="*/ 621735 h 809983"/>
                <a:gd name="connsiteX41" fmla="*/ 31635 w 900278"/>
                <a:gd name="connsiteY41" fmla="*/ 480300 h 809983"/>
                <a:gd name="connsiteX42" fmla="*/ 0 w 900278"/>
                <a:gd name="connsiteY42" fmla="*/ 337425 h 809983"/>
                <a:gd name="connsiteX43" fmla="*/ 337577 w 900278"/>
                <a:gd name="connsiteY43" fmla="*/ 0 h 80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00278" h="809983">
                  <a:moveTo>
                    <a:pt x="337502" y="449925"/>
                  </a:moveTo>
                  <a:cubicBezTo>
                    <a:pt x="312649" y="449925"/>
                    <a:pt x="292502" y="470071"/>
                    <a:pt x="292502" y="494925"/>
                  </a:cubicBezTo>
                  <a:cubicBezTo>
                    <a:pt x="292502" y="519778"/>
                    <a:pt x="312649" y="539925"/>
                    <a:pt x="337502" y="539925"/>
                  </a:cubicBezTo>
                  <a:cubicBezTo>
                    <a:pt x="362355" y="539925"/>
                    <a:pt x="382502" y="519778"/>
                    <a:pt x="382502" y="494925"/>
                  </a:cubicBezTo>
                  <a:cubicBezTo>
                    <a:pt x="382502" y="470071"/>
                    <a:pt x="362355" y="449925"/>
                    <a:pt x="337502" y="449925"/>
                  </a:cubicBezTo>
                  <a:close/>
                  <a:moveTo>
                    <a:pt x="672933" y="153374"/>
                  </a:moveTo>
                  <a:cubicBezTo>
                    <a:pt x="683953" y="157190"/>
                    <a:pt x="694767" y="161573"/>
                    <a:pt x="705328" y="166508"/>
                  </a:cubicBezTo>
                  <a:cubicBezTo>
                    <a:pt x="874281" y="245417"/>
                    <a:pt x="947276" y="446347"/>
                    <a:pt x="868368" y="615299"/>
                  </a:cubicBezTo>
                  <a:cubicBezTo>
                    <a:pt x="879731" y="662113"/>
                    <a:pt x="890086" y="709160"/>
                    <a:pt x="899419" y="756419"/>
                  </a:cubicBezTo>
                  <a:cubicBezTo>
                    <a:pt x="900503" y="761869"/>
                    <a:pt x="900562" y="767476"/>
                    <a:pt x="899594" y="772948"/>
                  </a:cubicBezTo>
                  <a:cubicBezTo>
                    <a:pt x="895292" y="797324"/>
                    <a:pt x="872045" y="813596"/>
                    <a:pt x="847668" y="809294"/>
                  </a:cubicBezTo>
                  <a:cubicBezTo>
                    <a:pt x="819453" y="804344"/>
                    <a:pt x="758208" y="793094"/>
                    <a:pt x="701508" y="780044"/>
                  </a:cubicBezTo>
                  <a:cubicBezTo>
                    <a:pt x="659072" y="799259"/>
                    <a:pt x="612002" y="809924"/>
                    <a:pt x="562502" y="809924"/>
                  </a:cubicBezTo>
                  <a:cubicBezTo>
                    <a:pt x="477366" y="810050"/>
                    <a:pt x="395353" y="777889"/>
                    <a:pt x="333001" y="719924"/>
                  </a:cubicBezTo>
                  <a:cubicBezTo>
                    <a:pt x="398922" y="720725"/>
                    <a:pt x="463929" y="704471"/>
                    <a:pt x="521718" y="672746"/>
                  </a:cubicBezTo>
                  <a:cubicBezTo>
                    <a:pt x="706894" y="571082"/>
                    <a:pt x="774597" y="338554"/>
                    <a:pt x="672933" y="153374"/>
                  </a:cubicBezTo>
                  <a:close/>
                  <a:moveTo>
                    <a:pt x="337502" y="134970"/>
                  </a:moveTo>
                  <a:cubicBezTo>
                    <a:pt x="317027" y="134970"/>
                    <a:pt x="296012" y="138300"/>
                    <a:pt x="276482" y="148740"/>
                  </a:cubicBezTo>
                  <a:cubicBezTo>
                    <a:pt x="256591" y="159360"/>
                    <a:pt x="240931" y="175875"/>
                    <a:pt x="229096" y="197790"/>
                  </a:cubicBezTo>
                  <a:cubicBezTo>
                    <a:pt x="220830" y="214497"/>
                    <a:pt x="227673" y="234741"/>
                    <a:pt x="244379" y="243007"/>
                  </a:cubicBezTo>
                  <a:cubicBezTo>
                    <a:pt x="260218" y="250844"/>
                    <a:pt x="279420" y="245136"/>
                    <a:pt x="288407" y="229920"/>
                  </a:cubicBezTo>
                  <a:cubicBezTo>
                    <a:pt x="295022" y="217770"/>
                    <a:pt x="301817" y="211740"/>
                    <a:pt x="308297" y="208320"/>
                  </a:cubicBezTo>
                  <a:cubicBezTo>
                    <a:pt x="315047" y="204675"/>
                    <a:pt x="324227" y="202470"/>
                    <a:pt x="337502" y="202470"/>
                  </a:cubicBezTo>
                  <a:cubicBezTo>
                    <a:pt x="347582" y="202470"/>
                    <a:pt x="359417" y="206025"/>
                    <a:pt x="368102" y="213180"/>
                  </a:cubicBezTo>
                  <a:cubicBezTo>
                    <a:pt x="375797" y="219480"/>
                    <a:pt x="382502" y="229560"/>
                    <a:pt x="382502" y="247425"/>
                  </a:cubicBezTo>
                  <a:cubicBezTo>
                    <a:pt x="382502" y="256200"/>
                    <a:pt x="379127" y="260250"/>
                    <a:pt x="356042" y="278385"/>
                  </a:cubicBezTo>
                  <a:cubicBezTo>
                    <a:pt x="335792" y="294315"/>
                    <a:pt x="303752" y="320145"/>
                    <a:pt x="303752" y="371175"/>
                  </a:cubicBezTo>
                  <a:cubicBezTo>
                    <a:pt x="303752" y="389814"/>
                    <a:pt x="318862" y="404925"/>
                    <a:pt x="337502" y="404925"/>
                  </a:cubicBezTo>
                  <a:cubicBezTo>
                    <a:pt x="356141" y="404925"/>
                    <a:pt x="371252" y="389814"/>
                    <a:pt x="371252" y="371175"/>
                  </a:cubicBezTo>
                  <a:cubicBezTo>
                    <a:pt x="371252" y="354525"/>
                    <a:pt x="378632" y="346470"/>
                    <a:pt x="397712" y="331440"/>
                  </a:cubicBezTo>
                  <a:lnTo>
                    <a:pt x="401537" y="328515"/>
                  </a:lnTo>
                  <a:cubicBezTo>
                    <a:pt x="418952" y="315105"/>
                    <a:pt x="450002" y="291300"/>
                    <a:pt x="450002" y="247425"/>
                  </a:cubicBezTo>
                  <a:cubicBezTo>
                    <a:pt x="450002" y="209265"/>
                    <a:pt x="434207" y="180015"/>
                    <a:pt x="410942" y="160935"/>
                  </a:cubicBezTo>
                  <a:cubicBezTo>
                    <a:pt x="390121" y="144190"/>
                    <a:pt x="364218" y="135033"/>
                    <a:pt x="337502" y="134970"/>
                  </a:cubicBezTo>
                  <a:close/>
                  <a:moveTo>
                    <a:pt x="337577" y="0"/>
                  </a:moveTo>
                  <a:cubicBezTo>
                    <a:pt x="523974" y="41"/>
                    <a:pt x="675044" y="151179"/>
                    <a:pt x="675003" y="337573"/>
                  </a:cubicBezTo>
                  <a:cubicBezTo>
                    <a:pt x="674963" y="523972"/>
                    <a:pt x="523825" y="675042"/>
                    <a:pt x="337427" y="675001"/>
                  </a:cubicBezTo>
                  <a:cubicBezTo>
                    <a:pt x="289515" y="674988"/>
                    <a:pt x="242155" y="664777"/>
                    <a:pt x="198496" y="645045"/>
                  </a:cubicBezTo>
                  <a:cubicBezTo>
                    <a:pt x="141886" y="658095"/>
                    <a:pt x="80911" y="669345"/>
                    <a:pt x="52876" y="674385"/>
                  </a:cubicBezTo>
                  <a:cubicBezTo>
                    <a:pt x="28508" y="678741"/>
                    <a:pt x="5224" y="662514"/>
                    <a:pt x="870" y="638146"/>
                  </a:cubicBezTo>
                  <a:cubicBezTo>
                    <a:pt x="-100" y="632715"/>
                    <a:pt x="-60" y="627153"/>
                    <a:pt x="990" y="621735"/>
                  </a:cubicBezTo>
                  <a:cubicBezTo>
                    <a:pt x="6300" y="594285"/>
                    <a:pt x="18090" y="535425"/>
                    <a:pt x="31635" y="480300"/>
                  </a:cubicBezTo>
                  <a:cubicBezTo>
                    <a:pt x="10732" y="435574"/>
                    <a:pt x="-69" y="386794"/>
                    <a:pt x="0" y="337425"/>
                  </a:cubicBezTo>
                  <a:cubicBezTo>
                    <a:pt x="42" y="151029"/>
                    <a:pt x="151180" y="-41"/>
                    <a:pt x="337577" y="0"/>
                  </a:cubicBezTo>
                  <a:close/>
                </a:path>
              </a:pathLst>
            </a:custGeom>
            <a:gradFill>
              <a:gsLst>
                <a:gs pos="82000">
                  <a:srgbClr val="D59ED7"/>
                </a:gs>
                <a:gs pos="0">
                  <a:srgbClr val="2DA5FF"/>
                </a:gs>
              </a:gsLst>
              <a:lin ang="2700000" scaled="1"/>
            </a:gradFill>
            <a:ln w="523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000000"/>
                  </a:solidFill>
                  <a:latin typeface="Segoe Sans Text"/>
                </a:rPr>
                <a:t> </a:t>
              </a:r>
            </a:p>
          </p:txBody>
        </p:sp>
        <p:pic>
          <p:nvPicPr>
            <p:cNvPr id="8" name="Graphic 7">
              <a:extLst>
                <a:ext uri="{FF2B5EF4-FFF2-40B4-BE49-F238E27FC236}">
                  <a16:creationId xmlns:a16="http://schemas.microsoft.com/office/drawing/2014/main" id="{D623FA2F-0107-4CA7-061D-1E2D0B6F1D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05221" y="1246773"/>
              <a:ext cx="173514" cy="312325"/>
            </a:xfrm>
            <a:prstGeom prst="rect">
              <a:avLst/>
            </a:prstGeom>
          </p:spPr>
        </p:pic>
      </p:grpSp>
      <p:sp>
        <p:nvSpPr>
          <p:cNvPr id="3" name="Rectangle 2">
            <a:extLst>
              <a:ext uri="{FF2B5EF4-FFF2-40B4-BE49-F238E27FC236}">
                <a16:creationId xmlns:a16="http://schemas.microsoft.com/office/drawing/2014/main" id="{FA610ED2-A46A-4E75-BF0A-0762C8FD1BFA}"/>
              </a:ext>
              <a:ext uri="{C183D7F6-B498-43B3-948B-1728B52AA6E4}">
                <adec:decorative xmlns:adec="http://schemas.microsoft.com/office/drawing/2017/decorative" val="0"/>
              </a:ext>
            </a:extLst>
          </p:cNvPr>
          <p:cNvSpPr/>
          <p:nvPr/>
        </p:nvSpPr>
        <p:spPr bwMode="auto">
          <a:xfrm>
            <a:off x="10395987" y="6102022"/>
            <a:ext cx="1225967" cy="342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200"/>
              </a:spcAft>
              <a:buClr>
                <a:schemeClr val="tx1"/>
              </a:buClr>
              <a:buSzPct val="100000"/>
              <a:defRPr/>
            </a:pPr>
            <a:r>
              <a:rPr lang="en-US" sz="1400" u="sng">
                <a:solidFill>
                  <a:schemeClr val="bg1"/>
                </a:solidFill>
                <a:hlinkClick r:id="rId11">
                  <a:extLst>
                    <a:ext uri="{A12FA001-AC4F-418D-AE19-62706E023703}">
                      <ahyp:hlinkClr xmlns:ahyp="http://schemas.microsoft.com/office/drawing/2018/hyperlinkcolor" val="tx"/>
                    </a:ext>
                  </a:extLst>
                </a:hlinkClick>
              </a:rPr>
              <a:t>Blog</a:t>
            </a:r>
            <a:r>
              <a:rPr lang="en-US" sz="1400" u="sng">
                <a:solidFill>
                  <a:schemeClr val="bg1"/>
                </a:solidFill>
              </a:rPr>
              <a:t> post</a:t>
            </a:r>
          </a:p>
        </p:txBody>
      </p:sp>
    </p:spTree>
    <p:extLst>
      <p:ext uri="{BB962C8B-B14F-4D97-AF65-F5344CB8AC3E}">
        <p14:creationId xmlns:p14="http://schemas.microsoft.com/office/powerpoint/2010/main" val="20451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35" presetClass="path" presetSubtype="0" decel="100000" fill="hold" grpId="1" nodeType="withEffect">
                                  <p:stCondLst>
                                    <p:cond delay="0"/>
                                  </p:stCondLst>
                                  <p:childTnLst>
                                    <p:animMotion origin="layout" path="M 0.0224 0.03148 L -4.375E-6 -3.7037E-7 " pathEditMode="relative" rAng="0" ptsTypes="AA">
                                      <p:cBhvr>
                                        <p:cTn id="9" dur="750" fill="hold"/>
                                        <p:tgtEl>
                                          <p:spTgt spid="27"/>
                                        </p:tgtEl>
                                        <p:attrNameLst>
                                          <p:attrName>ppt_x</p:attrName>
                                          <p:attrName>ppt_y</p:attrName>
                                        </p:attrNameLst>
                                      </p:cBhvr>
                                      <p:rCtr x="-1120" y="-1574"/>
                                    </p:animMotion>
                                  </p:childTnLst>
                                </p:cTn>
                              </p:par>
                              <p:par>
                                <p:cTn id="10" presetID="10"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35" presetClass="path" presetSubtype="0" decel="100000" fill="hold" grpId="1" nodeType="withEffect">
                                  <p:stCondLst>
                                    <p:cond delay="0"/>
                                  </p:stCondLst>
                                  <p:childTnLst>
                                    <p:animMotion origin="layout" path="M 0.0224 0.03148 L 2.22045E-16 -3.7037E-7 " pathEditMode="relative" rAng="0" ptsTypes="AA">
                                      <p:cBhvr>
                                        <p:cTn id="14" dur="750" fill="hold"/>
                                        <p:tgtEl>
                                          <p:spTgt spid="31"/>
                                        </p:tgtEl>
                                        <p:attrNameLst>
                                          <p:attrName>ppt_x</p:attrName>
                                          <p:attrName>ppt_y</p:attrName>
                                        </p:attrNameLst>
                                      </p:cBhvr>
                                      <p:rCtr x="-1120" y="-1574"/>
                                    </p:animMotion>
                                  </p:childTnLst>
                                </p:cTn>
                              </p:par>
                              <p:par>
                                <p:cTn id="15" presetID="10" presetClass="entr" presetSubtype="0" fill="hold" grpId="0" nodeType="withEffect">
                                  <p:stCondLst>
                                    <p:cond delay="1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63" presetClass="path" presetSubtype="0" decel="100000" fill="hold" grpId="1" nodeType="withEffect">
                                  <p:stCondLst>
                                    <p:cond delay="100"/>
                                  </p:stCondLst>
                                  <p:childTnLst>
                                    <p:animMotion origin="layout" path="M -0.0224 -0.05046 L 1.11022E-16 1.85185E-6 " pathEditMode="relative" rAng="0" ptsTypes="AA">
                                      <p:cBhvr>
                                        <p:cTn id="19" dur="750" fill="hold"/>
                                        <p:tgtEl>
                                          <p:spTgt spid="32"/>
                                        </p:tgtEl>
                                        <p:attrNameLst>
                                          <p:attrName>ppt_x</p:attrName>
                                          <p:attrName>ppt_y</p:attrName>
                                        </p:attrNameLst>
                                      </p:cBhvr>
                                      <p:rCtr x="1120" y="2523"/>
                                    </p:animMotion>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35" presetClass="path" presetSubtype="0" decel="100000" fill="hold" grpId="1" nodeType="withEffect">
                                  <p:stCondLst>
                                    <p:cond delay="0"/>
                                  </p:stCondLst>
                                  <p:childTnLst>
                                    <p:animMotion origin="layout" path="M 0.0224 0.03149 L -4.375E-6 -3.7037E-6 " pathEditMode="relative" rAng="0" ptsTypes="AA">
                                      <p:cBhvr>
                                        <p:cTn id="24" dur="750" fill="hold"/>
                                        <p:tgtEl>
                                          <p:spTgt spid="35"/>
                                        </p:tgtEl>
                                        <p:attrNameLst>
                                          <p:attrName>ppt_x</p:attrName>
                                          <p:attrName>ppt_y</p:attrName>
                                        </p:attrNameLst>
                                      </p:cBhvr>
                                      <p:rCtr x="-1120" y="-1574"/>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63" presetClass="path" presetSubtype="0" decel="100000" fill="hold" grpId="1" nodeType="withEffect">
                                  <p:stCondLst>
                                    <p:cond delay="100"/>
                                  </p:stCondLst>
                                  <p:childTnLst>
                                    <p:animMotion origin="layout" path="M -0.02239 -0.05046 L -4.375E-6 1.85185E-6 " pathEditMode="relative" rAng="0" ptsTypes="AA">
                                      <p:cBhvr>
                                        <p:cTn id="29" dur="750" fill="hold"/>
                                        <p:tgtEl>
                                          <p:spTgt spid="17"/>
                                        </p:tgtEl>
                                        <p:attrNameLst>
                                          <p:attrName>ppt_x</p:attrName>
                                          <p:attrName>ppt_y</p:attrName>
                                        </p:attrNameLst>
                                      </p:cBhvr>
                                      <p:rCtr x="1120" y="2523"/>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63" presetClass="path" presetSubtype="0" decel="100000" fill="hold" grpId="1" nodeType="withEffect">
                                  <p:stCondLst>
                                    <p:cond delay="100"/>
                                  </p:stCondLst>
                                  <p:childTnLst>
                                    <p:animMotion origin="layout" path="M -0.02239 -0.05046 L -4.375E-6 -1.48148E-6 " pathEditMode="relative" rAng="0" ptsTypes="AA">
                                      <p:cBhvr>
                                        <p:cTn id="34" dur="750" fill="hold"/>
                                        <p:tgtEl>
                                          <p:spTgt spid="18"/>
                                        </p:tgtEl>
                                        <p:attrNameLst>
                                          <p:attrName>ppt_x</p:attrName>
                                          <p:attrName>ppt_y</p:attrName>
                                        </p:attrNameLst>
                                      </p:cBhvr>
                                      <p:rCtr x="1120" y="2523"/>
                                    </p:animMotion>
                                  </p:childTnLst>
                                </p:cTn>
                              </p:par>
                              <p:par>
                                <p:cTn id="35" presetID="10" presetClass="entr" presetSubtype="0" fill="hold" nodeType="withEffect">
                                  <p:stCondLst>
                                    <p:cond delay="4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nodeType="withEffect">
                                  <p:stCondLst>
                                    <p:cond delay="400"/>
                                  </p:stCondLst>
                                  <p:childTnLst>
                                    <p:animMotion origin="layout" path="M -0.00013 0.04468 L -2.5E-6 1.11022E-16 " pathEditMode="relative" rAng="0" ptsTypes="AA">
                                      <p:cBhvr>
                                        <p:cTn id="39" dur="500" fill="hold"/>
                                        <p:tgtEl>
                                          <p:spTgt spid="33"/>
                                        </p:tgtEl>
                                        <p:attrNameLst>
                                          <p:attrName>ppt_x</p:attrName>
                                          <p:attrName>ppt_y</p:attrName>
                                        </p:attrNameLst>
                                      </p:cBhvr>
                                      <p:rCtr x="0" y="-2245"/>
                                    </p:animMotion>
                                  </p:childTnLst>
                                </p:cTn>
                              </p:par>
                              <p:par>
                                <p:cTn id="40" presetID="10" presetClass="entr" presetSubtype="0" fill="hold" grpId="0" nodeType="withEffect">
                                  <p:stCondLst>
                                    <p:cond delay="4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400"/>
                                  </p:stCondLst>
                                  <p:childTnLst>
                                    <p:animMotion origin="layout" path="M -0.00013 0.04468 L -2.5E-6 -2.59259E-6 " pathEditMode="relative" rAng="0" ptsTypes="AA">
                                      <p:cBhvr>
                                        <p:cTn id="44" dur="500" fill="hold"/>
                                        <p:tgtEl>
                                          <p:spTgt spid="14"/>
                                        </p:tgtEl>
                                        <p:attrNameLst>
                                          <p:attrName>ppt_x</p:attrName>
                                          <p:attrName>ppt_y</p:attrName>
                                        </p:attrNameLst>
                                      </p:cBhvr>
                                      <p:rCtr x="0" y="-2245"/>
                                    </p:animMotion>
                                  </p:childTnLst>
                                </p:cTn>
                              </p:par>
                              <p:par>
                                <p:cTn id="45" presetID="10" presetClass="entr" presetSubtype="0" fill="hold" nodeType="withEffect">
                                  <p:stCondLst>
                                    <p:cond delay="40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42" presetClass="path" presetSubtype="0" decel="100000" fill="hold" nodeType="withEffect">
                                  <p:stCondLst>
                                    <p:cond delay="400"/>
                                  </p:stCondLst>
                                  <p:childTnLst>
                                    <p:animMotion origin="layout" path="M -0.00013 0.04468 L 4.16667E-6 -3.7037E-6 " pathEditMode="relative" rAng="0" ptsTypes="AA">
                                      <p:cBhvr>
                                        <p:cTn id="49" dur="500" fill="hold"/>
                                        <p:tgtEl>
                                          <p:spTgt spid="6"/>
                                        </p:tgtEl>
                                        <p:attrNameLst>
                                          <p:attrName>ppt_x</p:attrName>
                                          <p:attrName>ppt_y</p:attrName>
                                        </p:attrNameLst>
                                      </p:cBhvr>
                                      <p:rCtr x="0" y="-2245"/>
                                    </p:animMotion>
                                  </p:childTnLst>
                                </p:cTn>
                              </p:par>
                            </p:childTnLst>
                          </p:cTn>
                        </p:par>
                        <p:par>
                          <p:cTn id="50" fill="hold">
                            <p:stCondLst>
                              <p:cond delay="9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42" presetClass="path" presetSubtype="0" decel="100000" fill="hold" grpId="1" nodeType="withEffect">
                                  <p:stCondLst>
                                    <p:cond delay="0"/>
                                  </p:stCondLst>
                                  <p:childTnLst>
                                    <p:animMotion origin="layout" path="M 3.95833E-6 -2.96296E-6 L 3.95833E-6 0.04352 " pathEditMode="relative" rAng="0" ptsTypes="AA">
                                      <p:cBhvr>
                                        <p:cTn id="55" dur="600" spd="-100000" fill="hold"/>
                                        <p:tgtEl>
                                          <p:spTgt spid="24"/>
                                        </p:tgtEl>
                                        <p:attrNameLst>
                                          <p:attrName>ppt_x</p:attrName>
                                          <p:attrName>ppt_y</p:attrName>
                                        </p:attrNameLst>
                                      </p:cBhvr>
                                      <p:rCtr x="0" y="2176"/>
                                    </p:animMotion>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42" presetClass="path" presetSubtype="0" decel="100000" fill="hold" grpId="1" nodeType="withEffect">
                                  <p:stCondLst>
                                    <p:cond delay="0"/>
                                  </p:stCondLst>
                                  <p:childTnLst>
                                    <p:animMotion origin="layout" path="M 1.66667E-6 4.81481E-6 L 1.66667E-6 0.04351 " pathEditMode="relative" rAng="0" ptsTypes="AA">
                                      <p:cBhvr>
                                        <p:cTn id="60" dur="600" spd="-100000" fill="hold"/>
                                        <p:tgtEl>
                                          <p:spTgt spid="25"/>
                                        </p:tgtEl>
                                        <p:attrNameLst>
                                          <p:attrName>ppt_x</p:attrName>
                                          <p:attrName>ppt_y</p:attrName>
                                        </p:attrNameLst>
                                      </p:cBhvr>
                                      <p:rCtr x="0" y="2176"/>
                                    </p:animMotion>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42" presetClass="path" presetSubtype="0" decel="100000" fill="hold" grpId="1" nodeType="withEffect">
                                  <p:stCondLst>
                                    <p:cond delay="0"/>
                                  </p:stCondLst>
                                  <p:childTnLst>
                                    <p:animMotion origin="layout" path="M -1.25E-6 3.7037E-6 L -1.25E-6 0.04351 " pathEditMode="relative" rAng="0" ptsTypes="AA">
                                      <p:cBhvr>
                                        <p:cTn id="65" dur="600" spd="-100000" fill="hold"/>
                                        <p:tgtEl>
                                          <p:spTgt spid="26"/>
                                        </p:tgtEl>
                                        <p:attrNameLst>
                                          <p:attrName>ppt_x</p:attrName>
                                          <p:attrName>ppt_y</p:attrName>
                                        </p:attrNameLst>
                                      </p:cBhvr>
                                      <p:rCtr x="0" y="2176"/>
                                    </p:animMotion>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42" presetClass="path" presetSubtype="0" decel="100000" fill="hold" grpId="1" nodeType="withEffect">
                                  <p:stCondLst>
                                    <p:cond delay="0"/>
                                  </p:stCondLst>
                                  <p:childTnLst>
                                    <p:animMotion origin="layout" path="M 3.75E-6 3.7037E-6 L 3.75E-6 0.04351 " pathEditMode="relative" rAng="0" ptsTypes="AA">
                                      <p:cBhvr>
                                        <p:cTn id="70" dur="600" spd="-100000" fill="hold"/>
                                        <p:tgtEl>
                                          <p:spTgt spid="29"/>
                                        </p:tgtEl>
                                        <p:attrNameLst>
                                          <p:attrName>ppt_x</p:attrName>
                                          <p:attrName>ppt_y</p:attrName>
                                        </p:attrNameLst>
                                      </p:cBhvr>
                                      <p:rCtr x="0" y="2176"/>
                                    </p:animMotion>
                                  </p:childTnLst>
                                </p:cTn>
                              </p:par>
                              <p:par>
                                <p:cTn id="71" presetID="10" presetClass="entr" presetSubtype="0"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500"/>
                                        <p:tgtEl>
                                          <p:spTgt spid="5"/>
                                        </p:tgtEl>
                                      </p:cBhvr>
                                    </p:animEffect>
                                  </p:childTnLst>
                                </p:cTn>
                              </p:par>
                              <p:par>
                                <p:cTn id="74" presetID="42" presetClass="path" presetSubtype="0" decel="100000" fill="hold" grpId="1" nodeType="withEffect">
                                  <p:stCondLst>
                                    <p:cond delay="0"/>
                                  </p:stCondLst>
                                  <p:childTnLst>
                                    <p:animMotion origin="layout" path="M -3.125E-6 3.7037E-6 L -3.125E-6 0.04351 " pathEditMode="relative" rAng="0" ptsTypes="AA">
                                      <p:cBhvr>
                                        <p:cTn id="75" dur="600" spd="-100000" fill="hold"/>
                                        <p:tgtEl>
                                          <p:spTgt spid="5"/>
                                        </p:tgtEl>
                                        <p:attrNameLst>
                                          <p:attrName>ppt_x</p:attrName>
                                          <p:attrName>ppt_y</p:attrName>
                                        </p:attrNameLst>
                                      </p:cBhvr>
                                      <p:rCtr x="0" y="2176"/>
                                    </p:animMotion>
                                  </p:childTnLst>
                                </p:cTn>
                              </p:par>
                              <p:par>
                                <p:cTn id="76" presetID="22" presetClass="entr" presetSubtype="8"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left)">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500"/>
                                        <p:tgtEl>
                                          <p:spTgt spid="3"/>
                                        </p:tgtEl>
                                      </p:cBhvr>
                                    </p:animEffect>
                                  </p:childTnLst>
                                </p:cTn>
                              </p:par>
                              <p:par>
                                <p:cTn id="82" presetID="42" presetClass="path" presetSubtype="0" decel="100000" fill="hold" grpId="1" nodeType="withEffect">
                                  <p:stCondLst>
                                    <p:cond delay="0"/>
                                  </p:stCondLst>
                                  <p:childTnLst>
                                    <p:animMotion origin="layout" path="M -2.70833E-6 -3.33333E-6 L -2.70833E-6 0.04352 " pathEditMode="relative" rAng="0" ptsTypes="AA">
                                      <p:cBhvr>
                                        <p:cTn id="83" dur="6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P spid="27" grpId="1" animBg="1"/>
      <p:bldP spid="31" grpId="0" animBg="1"/>
      <p:bldP spid="31" grpId="1" animBg="1"/>
      <p:bldP spid="35" grpId="0" animBg="1"/>
      <p:bldP spid="35" grpId="1" animBg="1"/>
      <p:bldP spid="17" grpId="0" animBg="1"/>
      <p:bldP spid="17" grpId="1" animBg="1"/>
      <p:bldP spid="32" grpId="0" animBg="1"/>
      <p:bldP spid="32" grpId="1" animBg="1"/>
      <p:bldP spid="18" grpId="0" animBg="1"/>
      <p:bldP spid="18" grpId="1" animBg="1"/>
      <p:bldP spid="14" grpId="0" animBg="1"/>
      <p:bldP spid="14" grpId="1" animBg="1"/>
      <p:bldP spid="24" grpId="0"/>
      <p:bldP spid="24" grpId="1"/>
      <p:bldP spid="25" grpId="0"/>
      <p:bldP spid="25" grpId="1"/>
      <p:bldP spid="26" grpId="0"/>
      <p:bldP spid="26" grpId="1"/>
      <p:bldP spid="29" grpId="0"/>
      <p:bldP spid="29" grpId="1"/>
      <p:bldP spid="5" grpId="0"/>
      <p:bldP spid="5"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4E99-AD8F-0C0A-963F-8E94F5CACC3F}"/>
              </a:ext>
            </a:extLst>
          </p:cNvPr>
          <p:cNvSpPr>
            <a:spLocks noGrp="1"/>
          </p:cNvSpPr>
          <p:nvPr>
            <p:ph type="title"/>
          </p:nvPr>
        </p:nvSpPr>
        <p:spPr>
          <a:xfrm>
            <a:off x="588263" y="457200"/>
            <a:ext cx="11018520" cy="492443"/>
          </a:xfrm>
        </p:spPr>
        <p:txBody>
          <a:bodyPr/>
          <a:lstStyle/>
          <a:p>
            <a:r>
              <a:rPr lang="en-US" sz="3200">
                <a:ea typeface="+mj-lt"/>
                <a:cs typeface="+mj-lt"/>
              </a:rPr>
              <a:t>Calculate costs of Azure products/services</a:t>
            </a:r>
          </a:p>
        </p:txBody>
      </p:sp>
      <p:sp>
        <p:nvSpPr>
          <p:cNvPr id="19" name="Rectangle: Rounded Corners 18">
            <a:extLst>
              <a:ext uri="{FF2B5EF4-FFF2-40B4-BE49-F238E27FC236}">
                <a16:creationId xmlns:a16="http://schemas.microsoft.com/office/drawing/2014/main" id="{E0BE0813-D727-9EEF-2BD2-00052F7337DB}"/>
              </a:ext>
              <a:ext uri="{C183D7F6-B498-43B3-948B-1728B52AA6E4}">
                <adec:decorative xmlns:adec="http://schemas.microsoft.com/office/drawing/2017/decorative" val="1"/>
              </a:ext>
            </a:extLst>
          </p:cNvPr>
          <p:cNvSpPr/>
          <p:nvPr/>
        </p:nvSpPr>
        <p:spPr bwMode="auto">
          <a:xfrm>
            <a:off x="747622" y="2281485"/>
            <a:ext cx="5055981" cy="3799574"/>
          </a:xfrm>
          <a:prstGeom prst="roundRect">
            <a:avLst>
              <a:gd name="adj" fmla="val 3377"/>
            </a:avLst>
          </a:prstGeom>
          <a:gradFill>
            <a:gsLst>
              <a:gs pos="100000">
                <a:schemeClr val="accent1">
                  <a:alpha val="98000"/>
                </a:schemeClr>
              </a:gs>
              <a:gs pos="9000">
                <a:srgbClr val="D59ED7">
                  <a:alpha val="4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TextBox 9">
            <a:extLst>
              <a:ext uri="{FF2B5EF4-FFF2-40B4-BE49-F238E27FC236}">
                <a16:creationId xmlns:a16="http://schemas.microsoft.com/office/drawing/2014/main" id="{ACF2803D-765B-BBBC-E78E-258507C8D4FF}"/>
              </a:ext>
            </a:extLst>
          </p:cNvPr>
          <p:cNvSpPr txBox="1"/>
          <p:nvPr/>
        </p:nvSpPr>
        <p:spPr>
          <a:xfrm>
            <a:off x="588264" y="1104569"/>
            <a:ext cx="4910540" cy="307777"/>
          </a:xfrm>
          <a:prstGeom prst="rect">
            <a:avLst/>
          </a:prstGeom>
          <a:noFill/>
        </p:spPr>
        <p:txBody>
          <a:bodyPr wrap="square" lIns="0" tIns="0" rIns="0" bIns="0" rtlCol="0" anchor="t">
            <a:spAutoFit/>
          </a:bodyPr>
          <a:lstStyle/>
          <a:p>
            <a:pPr marR="0">
              <a:spcBef>
                <a:spcPts val="600"/>
              </a:spcBef>
              <a:spcAft>
                <a:spcPts val="2400"/>
              </a:spcAft>
            </a:pPr>
            <a:r>
              <a:rPr lang="en-US" sz="2000">
                <a:latin typeface="Segoe Sans Text Semibold"/>
                <a:ea typeface="Calibri"/>
                <a:cs typeface="Segoe Sans Text Semibold"/>
              </a:rPr>
              <a:t>Azure</a:t>
            </a:r>
            <a:r>
              <a:rPr lang="en-US" sz="2000" kern="100">
                <a:effectLst/>
                <a:latin typeface="Segoe Sans Text Semibold"/>
                <a:ea typeface="Calibri"/>
                <a:cs typeface="Arial"/>
              </a:rPr>
              <a:t> pricing calculator</a:t>
            </a:r>
          </a:p>
        </p:txBody>
      </p:sp>
      <p:sp>
        <p:nvSpPr>
          <p:cNvPr id="20" name="Rectangle: Rounded Corners 19">
            <a:extLst>
              <a:ext uri="{FF2B5EF4-FFF2-40B4-BE49-F238E27FC236}">
                <a16:creationId xmlns:a16="http://schemas.microsoft.com/office/drawing/2014/main" id="{754C1EEF-C0E4-94DC-0E0E-F6C214EF6071}"/>
              </a:ext>
              <a:ext uri="{C183D7F6-B498-43B3-948B-1728B52AA6E4}">
                <adec:decorative xmlns:adec="http://schemas.microsoft.com/office/drawing/2017/decorative" val="0"/>
              </a:ext>
            </a:extLst>
          </p:cNvPr>
          <p:cNvSpPr/>
          <p:nvPr/>
        </p:nvSpPr>
        <p:spPr bwMode="auto">
          <a:xfrm>
            <a:off x="595222" y="2129085"/>
            <a:ext cx="5055981" cy="3799574"/>
          </a:xfrm>
          <a:prstGeom prst="roundRect">
            <a:avLst>
              <a:gd name="adj" fmla="val 3836"/>
            </a:avLst>
          </a:prstGeom>
          <a:solidFill>
            <a:srgbClr val="FFFFFF">
              <a:alpha val="75000"/>
            </a:srgbClr>
          </a:solidFill>
          <a:ln>
            <a:noFill/>
            <a:headEnd type="none" w="med" len="med"/>
            <a:tailEnd type="none" w="med" len="med"/>
          </a:ln>
          <a:effectLst>
            <a:outerShdw blurRad="254000" algn="ctr" rotWithShape="0">
              <a:srgbClr val="FFFFFF">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274320" rIns="457200" bIns="146304" numCol="1" spcCol="0" rtlCol="0" fromWordArt="0" anchor="t" anchorCtr="0" forceAA="0" compatLnSpc="1">
            <a:prstTxWarp prst="textNoShape">
              <a:avLst/>
            </a:prstTxWarp>
            <a:noAutofit/>
          </a:bodyPr>
          <a:lstStyle/>
          <a:p>
            <a:pPr marL="182880" marR="0" indent="-182880">
              <a:spcAft>
                <a:spcPts val="800"/>
              </a:spcAft>
              <a:buFont typeface="Arial" panose="020B0604020202020204" pitchFamily="34" charset="0"/>
              <a:buChar char="•"/>
            </a:pPr>
            <a:r>
              <a:rPr lang="en-US" sz="1600" kern="100">
                <a:solidFill>
                  <a:schemeClr val="tx1"/>
                </a:solidFill>
                <a:ea typeface="Calibri" panose="020F0502020204030204" pitchFamily="34" charset="0"/>
                <a:cs typeface="Arial" panose="020B0604020202020204" pitchFamily="34" charset="0"/>
              </a:rPr>
              <a:t>Turn anticipated usage into estimated costs for planning and budgeting purposes.</a:t>
            </a:r>
          </a:p>
          <a:p>
            <a:pPr marL="182880" marR="0" indent="-182880">
              <a:spcAft>
                <a:spcPts val="800"/>
              </a:spcAft>
              <a:buFont typeface="Arial" panose="020B0604020202020204" pitchFamily="34" charset="0"/>
              <a:buChar char="•"/>
            </a:pPr>
            <a:r>
              <a:rPr lang="en-US" sz="1600" kern="100">
                <a:solidFill>
                  <a:schemeClr val="tx1"/>
                </a:solidFill>
                <a:ea typeface="Calibri" panose="020F0502020204030204" pitchFamily="34" charset="0"/>
                <a:cs typeface="Arial" panose="020B0604020202020204" pitchFamily="34" charset="0"/>
              </a:rPr>
              <a:t>Compare savings using different pricing models such as Savings plans or Reservations.</a:t>
            </a:r>
          </a:p>
          <a:p>
            <a:pPr marL="182880" marR="0" indent="-182880">
              <a:spcAft>
                <a:spcPts val="800"/>
              </a:spcAft>
              <a:buFont typeface="Arial" panose="020B0604020202020204" pitchFamily="34" charset="0"/>
              <a:buChar char="•"/>
            </a:pPr>
            <a:r>
              <a:rPr lang="en-US" sz="1600" kern="100">
                <a:solidFill>
                  <a:schemeClr val="tx1"/>
                </a:solidFill>
                <a:ea typeface="Calibri" panose="020F0502020204030204" pitchFamily="34" charset="0"/>
                <a:cs typeface="Arial" panose="020B0604020202020204" pitchFamily="34" charset="0"/>
              </a:rPr>
              <a:t>Understand how product configuration affects costs.</a:t>
            </a:r>
          </a:p>
          <a:p>
            <a:pPr marL="182880" marR="0" indent="-182880">
              <a:spcAft>
                <a:spcPts val="800"/>
              </a:spcAft>
              <a:buFont typeface="Arial" panose="020B0604020202020204" pitchFamily="34" charset="0"/>
              <a:buChar char="•"/>
            </a:pPr>
            <a:r>
              <a:rPr lang="en-US" sz="1600" kern="100">
                <a:solidFill>
                  <a:schemeClr val="tx1"/>
                </a:solidFill>
                <a:ea typeface="Calibri" panose="020F0502020204030204" pitchFamily="34" charset="0"/>
                <a:cs typeface="Arial" panose="020B0604020202020204" pitchFamily="34" charset="0"/>
              </a:rPr>
              <a:t>Factor the chosen support plan into upfront and monthly cost.</a:t>
            </a:r>
          </a:p>
        </p:txBody>
      </p:sp>
      <p:sp>
        <p:nvSpPr>
          <p:cNvPr id="27" name="Rectangle: Rounded Corners 26">
            <a:extLst>
              <a:ext uri="{FF2B5EF4-FFF2-40B4-BE49-F238E27FC236}">
                <a16:creationId xmlns:a16="http://schemas.microsoft.com/office/drawing/2014/main" id="{19BC0FD7-2A58-3F5C-7C06-3B49CECF7164}"/>
              </a:ext>
              <a:ext uri="{C183D7F6-B498-43B3-948B-1728B52AA6E4}">
                <adec:decorative xmlns:adec="http://schemas.microsoft.com/office/drawing/2017/decorative" val="1"/>
              </a:ext>
            </a:extLst>
          </p:cNvPr>
          <p:cNvSpPr/>
          <p:nvPr/>
        </p:nvSpPr>
        <p:spPr bwMode="auto">
          <a:xfrm>
            <a:off x="873457" y="5033585"/>
            <a:ext cx="4446688" cy="615829"/>
          </a:xfrm>
          <a:prstGeom prst="roundRect">
            <a:avLst>
              <a:gd name="adj" fmla="val 0"/>
            </a:avLst>
          </a:prstGeom>
          <a:solidFill>
            <a:schemeClr val="tx2"/>
          </a:solidFill>
          <a:effectLst>
            <a:outerShdw blurRad="63500" dist="25400" dir="2700000" algn="t" rotWithShape="0">
              <a:prstClr val="black">
                <a:alpha val="15000"/>
              </a:prstClr>
            </a:outerShdw>
          </a:effectLst>
        </p:spPr>
        <p:txBody>
          <a:bodyPr wrap="square" lIns="502920" tIns="0" rIns="0" bIns="0" rtlCol="0" anchor="ctr" anchorCtr="0">
            <a:noAutofit/>
          </a:bodyPr>
          <a:lstStyle/>
          <a:p>
            <a:endParaRPr lang="en-US">
              <a:solidFill>
                <a:schemeClr val="bg1"/>
              </a:solidFill>
              <a:latin typeface="+mj-lt"/>
            </a:endParaRPr>
          </a:p>
        </p:txBody>
      </p:sp>
      <p:sp>
        <p:nvSpPr>
          <p:cNvPr id="28" name="TextBox 27">
            <a:extLst>
              <a:ext uri="{FF2B5EF4-FFF2-40B4-BE49-F238E27FC236}">
                <a16:creationId xmlns:a16="http://schemas.microsoft.com/office/drawing/2014/main" id="{CD331BC1-F542-BFE8-F958-01F5CB7D0278}"/>
              </a:ext>
            </a:extLst>
          </p:cNvPr>
          <p:cNvSpPr txBox="1"/>
          <p:nvPr/>
        </p:nvSpPr>
        <p:spPr>
          <a:xfrm flipH="1">
            <a:off x="1096018" y="5165559"/>
            <a:ext cx="1293980" cy="284693"/>
          </a:xfrm>
          <a:prstGeom prst="rect">
            <a:avLst/>
          </a:prstGeom>
          <a:noFill/>
        </p:spPr>
        <p:txBody>
          <a:bodyPr wrap="square" lIns="0" tIns="0" rIns="0" bIns="0" rtlCol="0" anchor="t">
            <a:spAutoFit/>
          </a:bodyPr>
          <a:lstStyle/>
          <a:p>
            <a:pPr fontAlgn="ctr">
              <a:lnSpc>
                <a:spcPct val="90000"/>
              </a:lnSpc>
              <a:spcAft>
                <a:spcPts val="200"/>
              </a:spcAft>
              <a:buClr>
                <a:schemeClr val="tx1"/>
              </a:buClr>
              <a:buSzPct val="100000"/>
              <a:defRPr/>
            </a:pPr>
            <a:r>
              <a:rPr lang="en-US" sz="2000">
                <a:solidFill>
                  <a:srgbClr val="EAD1EB"/>
                </a:solidFill>
                <a:latin typeface="Segoe Sans Display Semibold" pitchFamily="2" charset="0"/>
                <a:cs typeface="Segoe Sans Display Semibold" pitchFamily="2" charset="0"/>
              </a:rPr>
              <a:t>Resource: </a:t>
            </a:r>
          </a:p>
        </p:txBody>
      </p:sp>
      <p:sp>
        <p:nvSpPr>
          <p:cNvPr id="7" name="Rectangle 6">
            <a:hlinkClick r:id="rId3"/>
            <a:extLst>
              <a:ext uri="{FF2B5EF4-FFF2-40B4-BE49-F238E27FC236}">
                <a16:creationId xmlns:a16="http://schemas.microsoft.com/office/drawing/2014/main" id="{C6B2F755-93B1-084A-5C1B-5A6D3C635FDE}"/>
              </a:ext>
              <a:ext uri="{C183D7F6-B498-43B3-948B-1728B52AA6E4}">
                <adec:decorative xmlns:adec="http://schemas.microsoft.com/office/drawing/2017/decorative" val="0"/>
              </a:ext>
            </a:extLst>
          </p:cNvPr>
          <p:cNvSpPr/>
          <p:nvPr/>
        </p:nvSpPr>
        <p:spPr bwMode="auto">
          <a:xfrm>
            <a:off x="2281755" y="5163906"/>
            <a:ext cx="280694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a:spcAft>
                <a:spcPts val="200"/>
              </a:spcAft>
              <a:buClr>
                <a:schemeClr val="tx1"/>
              </a:buClr>
              <a:buSzPct val="100000"/>
              <a:defRPr/>
            </a:pPr>
            <a:r>
              <a:rPr lang="en-US" sz="1600">
                <a:solidFill>
                  <a:schemeClr val="bg1"/>
                </a:solidFill>
                <a:hlinkClick r:id="rId3">
                  <a:extLst>
                    <a:ext uri="{A12FA001-AC4F-418D-AE19-62706E023703}">
                      <ahyp:hlinkClr xmlns:ahyp="http://schemas.microsoft.com/office/drawing/2018/hyperlinkcolor" val="tx"/>
                    </a:ext>
                  </a:extLst>
                </a:hlinkClick>
              </a:rPr>
              <a:t>Azure pricing calculator</a:t>
            </a:r>
            <a:endParaRPr lang="en-US" sz="1600">
              <a:solidFill>
                <a:schemeClr val="bg1"/>
              </a:solidFill>
              <a:cs typeface="Segoe Sans Display" pitchFamily="2" charset="0"/>
            </a:endParaRPr>
          </a:p>
        </p:txBody>
      </p:sp>
      <p:grpSp>
        <p:nvGrpSpPr>
          <p:cNvPr id="26" name="Group 25" descr="Calculate cost of Azure workloads illusration">
            <a:extLst>
              <a:ext uri="{FF2B5EF4-FFF2-40B4-BE49-F238E27FC236}">
                <a16:creationId xmlns:a16="http://schemas.microsoft.com/office/drawing/2014/main" id="{51C01B06-D3C7-C4F7-DDA4-EC24E8FD3FF3}"/>
              </a:ext>
            </a:extLst>
          </p:cNvPr>
          <p:cNvGrpSpPr/>
          <p:nvPr/>
        </p:nvGrpSpPr>
        <p:grpSpPr>
          <a:xfrm>
            <a:off x="6512514" y="1287195"/>
            <a:ext cx="4931864" cy="5248809"/>
            <a:chOff x="6835486" y="1162891"/>
            <a:chExt cx="4825772" cy="5135899"/>
          </a:xfrm>
          <a:effectLst>
            <a:outerShdw blurRad="203200" dist="38100" dir="2700000" algn="tl" rotWithShape="0">
              <a:prstClr val="black">
                <a:alpha val="34000"/>
              </a:prstClr>
            </a:outerShdw>
          </a:effectLst>
        </p:grpSpPr>
        <p:pic>
          <p:nvPicPr>
            <p:cNvPr id="25" name="Graphic 24">
              <a:extLst>
                <a:ext uri="{FF2B5EF4-FFF2-40B4-BE49-F238E27FC236}">
                  <a16:creationId xmlns:a16="http://schemas.microsoft.com/office/drawing/2014/main" id="{391D618B-5940-649D-2694-558868F1A7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052366" y="1675294"/>
              <a:ext cx="4392012" cy="4392012"/>
            </a:xfrm>
            <a:prstGeom prst="rect">
              <a:avLst/>
            </a:prstGeom>
          </p:spPr>
        </p:pic>
        <p:pic>
          <p:nvPicPr>
            <p:cNvPr id="14" name="Graphic 13">
              <a:extLst>
                <a:ext uri="{FF2B5EF4-FFF2-40B4-BE49-F238E27FC236}">
                  <a16:creationId xmlns:a16="http://schemas.microsoft.com/office/drawing/2014/main" id="{C9390210-58FD-1EF1-6715-B1168D3919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5486" y="3064230"/>
              <a:ext cx="2315264" cy="3234560"/>
            </a:xfrm>
            <a:prstGeom prst="rect">
              <a:avLst/>
            </a:prstGeom>
          </p:spPr>
        </p:pic>
        <p:pic>
          <p:nvPicPr>
            <p:cNvPr id="18" name="Graphic 17">
              <a:extLst>
                <a:ext uri="{FF2B5EF4-FFF2-40B4-BE49-F238E27FC236}">
                  <a16:creationId xmlns:a16="http://schemas.microsoft.com/office/drawing/2014/main" id="{C2BE3B0D-C3E0-CFBE-4CE2-08CEFF8DA02D}"/>
                </a:ext>
              </a:extLst>
            </p:cNvPr>
            <p:cNvPicPr>
              <a:picLocks noChangeAspect="1"/>
            </p:cNvPicPr>
            <p:nvPr/>
          </p:nvPicPr>
          <p:blipFill>
            <a:blip r:embed="rId8">
              <a:alphaModFix amt="81000"/>
              <a:extLst>
                <a:ext uri="{96DAC541-7B7A-43D3-8B79-37D633B846F1}">
                  <asvg:svgBlip xmlns:asvg="http://schemas.microsoft.com/office/drawing/2016/SVG/main" r:embed="rId9"/>
                </a:ext>
              </a:extLst>
            </a:blip>
            <a:stretch>
              <a:fillRect/>
            </a:stretch>
          </p:blipFill>
          <p:spPr>
            <a:xfrm>
              <a:off x="9677908" y="1162891"/>
              <a:ext cx="1983350" cy="2496967"/>
            </a:xfrm>
            <a:prstGeom prst="rect">
              <a:avLst/>
            </a:prstGeom>
          </p:spPr>
        </p:pic>
      </p:grpSp>
    </p:spTree>
    <p:extLst>
      <p:ext uri="{BB962C8B-B14F-4D97-AF65-F5344CB8AC3E}">
        <p14:creationId xmlns:p14="http://schemas.microsoft.com/office/powerpoint/2010/main" val="396479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42" presetClass="path" presetSubtype="0" decel="100000" fill="hold" grpId="1" nodeType="withEffect">
                                  <p:stCondLst>
                                    <p:cond delay="500"/>
                                  </p:stCondLst>
                                  <p:childTnLst>
                                    <p:animMotion origin="layout" path="M 3.75E-6 4.81481E-6 L 3.75E-6 0.04351 " pathEditMode="relative" rAng="0" ptsTypes="AA">
                                      <p:cBhvr>
                                        <p:cTn id="12" dur="600" spd="-100000" fill="hold"/>
                                        <p:tgtEl>
                                          <p:spTgt spid="27"/>
                                        </p:tgtEl>
                                        <p:attrNameLst>
                                          <p:attrName>ppt_x</p:attrName>
                                          <p:attrName>ppt_y</p:attrName>
                                        </p:attrNameLst>
                                      </p:cBhvr>
                                      <p:rCtr x="0" y="2176"/>
                                    </p:animMotion>
                                  </p:childTnLst>
                                </p:cTn>
                              </p:par>
                              <p:par>
                                <p:cTn id="13" presetID="10" presetClass="entr" presetSubtype="0"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500"/>
                                  </p:stCondLst>
                                  <p:childTnLst>
                                    <p:animMotion origin="layout" path="M 1.25E-6 -2.59259E-6 L 1.25E-6 0.04352 " pathEditMode="relative" rAng="0" ptsTypes="AA">
                                      <p:cBhvr>
                                        <p:cTn id="17" dur="600" spd="-100000" fill="hold"/>
                                        <p:tgtEl>
                                          <p:spTgt spid="28"/>
                                        </p:tgtEl>
                                        <p:attrNameLst>
                                          <p:attrName>ppt_x</p:attrName>
                                          <p:attrName>ppt_y</p:attrName>
                                        </p:attrNameLst>
                                      </p:cBhvr>
                                      <p:rCtr x="0" y="2176"/>
                                    </p:animMotion>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500"/>
                                  </p:stCondLst>
                                  <p:childTnLst>
                                    <p:animMotion origin="layout" path="M -3.54167E-6 -2.96296E-6 L -3.54167E-6 0.04352 " pathEditMode="relative" rAng="0" ptsTypes="AA">
                                      <p:cBhvr>
                                        <p:cTn id="22" dur="600" spd="-100000" fill="hold"/>
                                        <p:tgtEl>
                                          <p:spTgt spid="7"/>
                                        </p:tgtEl>
                                        <p:attrNameLst>
                                          <p:attrName>ppt_x</p:attrName>
                                          <p:attrName>ppt_y</p:attrName>
                                        </p:attrNameLst>
                                      </p:cBhvr>
                                      <p:rCtr x="0" y="2176"/>
                                    </p:animMotion>
                                  </p:childTnLst>
                                </p:cTn>
                              </p:par>
                              <p:par>
                                <p:cTn id="23" presetID="10" presetClass="entr" presetSubtype="0" fill="hold" grpId="0" nodeType="withEffect">
                                  <p:stCondLst>
                                    <p:cond delay="1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63" presetClass="path" presetSubtype="0" decel="100000" fill="hold" grpId="1" nodeType="withEffect">
                                  <p:stCondLst>
                                    <p:cond delay="100"/>
                                  </p:stCondLst>
                                  <p:childTnLst>
                                    <p:animMotion origin="layout" path="M -0.0224 -0.05046 L 2.08333E-7 0 " pathEditMode="relative" rAng="0" ptsTypes="AA">
                                      <p:cBhvr>
                                        <p:cTn id="27" dur="750" fill="hold"/>
                                        <p:tgtEl>
                                          <p:spTgt spid="20"/>
                                        </p:tgtEl>
                                        <p:attrNameLst>
                                          <p:attrName>ppt_x</p:attrName>
                                          <p:attrName>ppt_y</p:attrName>
                                        </p:attrNameLst>
                                      </p:cBhvr>
                                      <p:rCtr x="1120" y="2523"/>
                                    </p:animMotion>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35" presetClass="path" presetSubtype="0" decel="100000" fill="hold" grpId="1" nodeType="withEffect">
                                  <p:stCondLst>
                                    <p:cond delay="0"/>
                                  </p:stCondLst>
                                  <p:childTnLst>
                                    <p:animMotion origin="layout" path="M 0.0224 0.03148 L 2.08333E-7 -2.22222E-6 " pathEditMode="relative" rAng="0" ptsTypes="AA">
                                      <p:cBhvr>
                                        <p:cTn id="32" dur="750" fill="hold"/>
                                        <p:tgtEl>
                                          <p:spTgt spid="19"/>
                                        </p:tgtEl>
                                        <p:attrNameLst>
                                          <p:attrName>ppt_x</p:attrName>
                                          <p:attrName>ppt_y</p:attrName>
                                        </p:attrNameLst>
                                      </p:cBhvr>
                                      <p:rCtr x="-112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7" grpId="0" animBg="1"/>
      <p:bldP spid="27" grpId="1" animBg="1"/>
      <p:bldP spid="28" grpId="0"/>
      <p:bldP spid="28" grpId="1"/>
      <p:bldP spid="7" grpId="0"/>
      <p:bldP spid="7" grpId="1"/>
    </p:bldLst>
  </p:timing>
</p:sld>
</file>

<file path=ppt/theme/theme1.xml><?xml version="1.0" encoding="utf-8"?>
<a:theme xmlns:a="http://schemas.openxmlformats.org/drawingml/2006/main" name="Azure 2023 Template">
  <a:themeElements>
    <a:clrScheme name="Custom 9">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078D4"/>
      </a:hlink>
      <a:folHlink>
        <a:srgbClr val="7030A0"/>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54432D6F-10F2-4964-8161-BF348CC246BB}" vid="{13521289-1A57-47CF-B864-796003FB82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07c5dfa0-33a3-47dd-bfb7-87fb96739115">
      <Terms xmlns="http://schemas.microsoft.com/office/infopath/2007/PartnerControls"/>
    </lcf76f155ced4ddcb4097134ff3c332f>
    <SharedWithUsers xmlns="b1c3d6fc-5689-40cc-899d-3b916b4ff5bf">
      <UserInfo>
        <DisplayName>Brand Central Administrators</DisplayName>
        <AccountId>2570</AccountId>
        <AccountType/>
      </UserInfo>
      <UserInfo>
        <DisplayName>Teresa Conte</DisplayName>
        <AccountId>563</AccountId>
        <AccountType/>
      </UserInfo>
      <UserInfo>
        <DisplayName>Nannette Sperling (Synaxis Corporation)</DisplayName>
        <AccountId>565</AccountId>
        <AccountType/>
      </UserInfo>
    </SharedWithUsers>
    <test xmlns="07c5dfa0-33a3-47dd-bfb7-87fb96739115" xsi:nil="true"/>
    <Time xmlns="07c5dfa0-33a3-47dd-bfb7-87fb96739115" xsi:nil="true"/>
    <Status xmlns="07c5dfa0-33a3-47dd-bfb7-87fb96739115" xsi:nil="true"/>
    <Date xmlns="07c5dfa0-33a3-47dd-bfb7-87fb967391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6c89b4b-7720-4a26-a2f4-40462bac1dac"/>
    <ds:schemaRef ds:uri="59bae51d-1f54-452c-8bfa-d6d8597374b3"/>
    <ds:schemaRef ds:uri="e3f34797-6a44-43fb-ae5d-37c3a584a786"/>
    <ds:schemaRef ds:uri="ffb01441-52f9-49dc-94e2-518714908f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 ds:uri="07c5dfa0-33a3-47dd-bfb7-87fb96739115"/>
    <ds:schemaRef ds:uri="b1c3d6fc-5689-40cc-899d-3b916b4ff5bf"/>
  </ds:schemaRefs>
</ds:datastoreItem>
</file>

<file path=customXml/itemProps3.xml><?xml version="1.0" encoding="utf-8"?>
<ds:datastoreItem xmlns:ds="http://schemas.openxmlformats.org/officeDocument/2006/customXml" ds:itemID="{46F6B9FB-7740-484B-AFA0-3617FB975B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Microsoft-Azure-PPT-Template_Dec2023</Template>
  <TotalTime>94</TotalTime>
  <Words>2222</Words>
  <Application>Microsoft Office PowerPoint</Application>
  <PresentationFormat>Widescreen</PresentationFormat>
  <Paragraphs>313</Paragraphs>
  <Slides>20</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Calibri</vt:lpstr>
      <vt:lpstr>Consolas</vt:lpstr>
      <vt:lpstr>Segoe Sans Display</vt:lpstr>
      <vt:lpstr>Segoe Sans Display Semibold</vt:lpstr>
      <vt:lpstr>Segoe Sans Text</vt:lpstr>
      <vt:lpstr>Segoe Sans Text Semibold</vt:lpstr>
      <vt:lpstr>Segoe UI</vt:lpstr>
      <vt:lpstr>Symbol</vt:lpstr>
      <vt:lpstr>Wingdings</vt:lpstr>
      <vt:lpstr>Azure 2023 Template</vt:lpstr>
      <vt:lpstr>The cloud pricing journey </vt:lpstr>
      <vt:lpstr>Cloud pricing journey</vt:lpstr>
      <vt:lpstr>Cloud pricing journey </vt:lpstr>
      <vt:lpstr>Understanding cloud costs </vt:lpstr>
      <vt:lpstr>Understanding cloud costs</vt:lpstr>
      <vt:lpstr>Estimate Azure project costs </vt:lpstr>
      <vt:lpstr>Estimate Azure project costs </vt:lpstr>
      <vt:lpstr>Calculate costs of Azure products/services</vt:lpstr>
      <vt:lpstr>Calculate costs of Azure products/services</vt:lpstr>
      <vt:lpstr>Calculate costs of Azure products/services</vt:lpstr>
      <vt:lpstr>Plan for known usage needs and realize instant savings</vt:lpstr>
      <vt:lpstr>Manage and optimize Azure investments</vt:lpstr>
      <vt:lpstr>Manage and optimize Azure investments</vt:lpstr>
      <vt:lpstr>Pricing need: Manage and optimize Azure investments</vt:lpstr>
      <vt:lpstr>A look at the customer pricing journey</vt:lpstr>
      <vt:lpstr>A look at the customer pricing journey </vt:lpstr>
      <vt:lpstr>A look at the customer pricing journey  </vt:lpstr>
      <vt:lpstr>A look at the customer pricing journey   </vt:lpstr>
      <vt:lpstr>Additional resources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pricing journey </dc:title>
  <dc:subject>&lt;Event name&gt;</dc:subject>
  <dc:creator>Joy Baer</dc:creator>
  <cp:keywords/>
  <dc:description/>
  <cp:lastModifiedBy>Scott Corio</cp:lastModifiedBy>
  <cp:revision>2</cp:revision>
  <cp:lastPrinted>2023-02-15T20:48:24Z</cp:lastPrinted>
  <dcterms:created xsi:type="dcterms:W3CDTF">2024-05-15T21:27:03Z</dcterms:created>
  <dcterms:modified xsi:type="dcterms:W3CDTF">2024-08-16T12:44:28Z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